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5" r:id="rId8"/>
    <p:sldId id="268" r:id="rId9"/>
    <p:sldId id="269" r:id="rId10"/>
    <p:sldId id="271" r:id="rId11"/>
    <p:sldId id="270" r:id="rId12"/>
    <p:sldId id="274" r:id="rId13"/>
    <p:sldId id="272" r:id="rId14"/>
    <p:sldId id="275" r:id="rId15"/>
    <p:sldId id="276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547"/>
    <a:srgbClr val="51612E"/>
    <a:srgbClr val="989836"/>
    <a:srgbClr val="445C6C"/>
    <a:srgbClr val="F1786B"/>
    <a:srgbClr val="4ABC96"/>
    <a:srgbClr val="337180"/>
    <a:srgbClr val="40A066"/>
    <a:srgbClr val="08316D"/>
    <a:srgbClr val="67A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8CF93B-F9BD-4184-9FBA-7B3DFF85C6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9152B3C-7E7F-4F9B-84FA-1317DCBB32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AAD4F4-8A22-40BE-8B38-4A4179BD5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579315-9630-42FA-807F-D8190A057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5BD6F-0543-4EE2-8DB1-7E8205926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678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E30BCF-B620-41B2-8129-EB43D4D23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FC0E341-26CD-4A41-9E6A-46430E2A1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0AAD7C-5FE8-4FB5-8756-82FA0F2D5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7E6A6D5-C28C-429B-8403-64F9A427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CCEE4D-00DB-4769-99A7-9CDCF5377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8177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487306B-3BC5-410C-B0F5-A72B875380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D3D86D0-A77D-4FC9-9D77-6F8E781C6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7EE0851-1BBD-483B-ADA6-FA6343062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2363AA-3E7E-470B-866E-A4BC072DE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B0483BF-84D5-4AA5-ADA3-7A360F6A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056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24A79E-9924-417E-96F3-001EB8852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C47A6A-81FD-444A-84B4-987CAB945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5E533F-7D43-4450-A7E1-9B15AAD8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89B6C1-437E-4BE3-AA4F-1D2F668CA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67614F-29A8-46C2-B0C6-96C541A79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87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8C917-EDC1-49C9-B46E-DF8EB1DFE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7AFBD1-B0DA-430B-9EC2-C28C18CDF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F9C01A-7514-41F3-83A7-BE73D7A3A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407BC9B-929A-496C-B6DF-F58280927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4F4846-F289-4AA7-866C-4BB413A30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092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F36D8C-AE9D-401F-BDE8-FD145294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7E11BF-F9D7-423D-B88A-7B37E1A3A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133270-3CFB-4A89-9687-B86C256481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5D6A297-733B-4833-B349-8F56085B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BCDDF2C-ED5E-49BF-9294-0C08E263F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6849A34-36B2-4A83-A768-78197EC8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147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E74AC8-7372-4046-8649-64CAC4C9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C32C99F-4041-4D23-B40F-C36BD65B3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FC0241-40A4-4D38-8BDA-1252E16C0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B79CBA-09E8-4AC2-8B5A-694D5886EE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9C7E176-AAEE-48AE-8E31-EFF7D644E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B4DA944-9548-47A6-B205-60A8B8F1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2B26EC-480D-41C5-B840-03E9C79F9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EED7B20-9F23-4ECA-85A1-A0263AA5C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3325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DBCDDA-3220-4DC5-87AD-9B04D216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517C530-54B5-483D-871B-75A38A43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D2253FD-D338-44F0-A4F7-EA6022A3C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C45B10-462F-41EF-9DAD-4BC057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7255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C01C196-2357-432C-9A3A-8EA081A73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6C17076-11D3-405C-ABFA-25EB367BE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40CD02-FF8D-453F-8B55-3AA73D1BF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626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C72DA7-D9DC-4003-A788-3FC5C266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974FBA-E713-43BD-B2A1-F611B1B2E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B55964-A5B0-4913-9B75-58C94C27F7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CAF790-C3AD-4E3E-984A-14AA08F9E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F588BA5-8A8E-4931-8274-B22C738E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616B9A-C58A-4B1F-9C53-C665695B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46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C6880D-0A6C-48FE-B826-7046D064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85A4E53-4E1F-4F05-A87C-0D6D184360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AA3C5B4-7838-4C79-B5B8-DE100B0FFD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7D65B96-67D8-43B3-B993-6C2CCAAC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B10E150-F5B1-45DB-8209-BC664EFA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AA0B3DB-A75D-423D-B90D-FEFE8635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123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DE9A64D-701B-4B7A-8EE2-21291C25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5029DD3-BE4F-4BB3-9ABE-755DE61B3C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E90724-7957-44C8-8E7D-BCBA23428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8D415-C812-4282-8E54-B0E6DF25E1D0}" type="datetimeFigureOut">
              <a:rPr lang="en-GB" smtClean="0"/>
              <a:t>10/08/2022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BEE34F-F146-43E2-8829-DC7254B94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82048F-C8A3-446D-9450-3E8F2F50CF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CA3A8-3161-441B-A02D-0EB7DB7D30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425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agers and Principals - Conseil en Transition Energétique at Enea">
            <a:extLst>
              <a:ext uri="{FF2B5EF4-FFF2-40B4-BE49-F238E27FC236}">
                <a16:creationId xmlns:a16="http://schemas.microsoft.com/office/drawing/2014/main" id="{1D00731C-E8A0-4A03-A1FF-B9A65478A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7" y="5905553"/>
            <a:ext cx="2298170" cy="5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Energy transition">
            <a:extLst>
              <a:ext uri="{FF2B5EF4-FFF2-40B4-BE49-F238E27FC236}">
                <a16:creationId xmlns:a16="http://schemas.microsoft.com/office/drawing/2014/main" id="{376A2789-8BE0-4F7B-841C-264C3270A4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1DDEF2F-2A6D-4B52-A83D-DE1B7FD1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833" y="5713066"/>
            <a:ext cx="1532467" cy="80071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0FF4D13-DF4D-4136-9C96-F649E3B6E441}"/>
              </a:ext>
            </a:extLst>
          </p:cNvPr>
          <p:cNvSpPr txBox="1"/>
          <p:nvPr/>
        </p:nvSpPr>
        <p:spPr>
          <a:xfrm>
            <a:off x="863600" y="1744133"/>
            <a:ext cx="7645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ntserrat SemiBold" panose="00000700000000000000" pitchFamily="2" charset="0"/>
              </a:rPr>
              <a:t>Accident Analysis</a:t>
            </a:r>
          </a:p>
          <a:p>
            <a:r>
              <a:rPr lang="en-GB" sz="3200" dirty="0">
                <a:solidFill>
                  <a:srgbClr val="DA3547"/>
                </a:solidFill>
                <a:latin typeface="Montserrat Light" panose="00000400000000000000" pitchFamily="2" charset="0"/>
              </a:rPr>
              <a:t>Causes</a:t>
            </a:r>
            <a:r>
              <a:rPr lang="en-GB" sz="3200" dirty="0">
                <a:latin typeface="Montserrat Light" panose="00000400000000000000" pitchFamily="2" charset="0"/>
              </a:rPr>
              <a:t> and possible </a:t>
            </a:r>
            <a:r>
              <a:rPr lang="en-GB" sz="3200" dirty="0">
                <a:solidFill>
                  <a:srgbClr val="DA3547"/>
                </a:solidFill>
                <a:latin typeface="Montserrat Light" panose="00000400000000000000" pitchFamily="2" charset="0"/>
              </a:rPr>
              <a:t>measures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608DE6C-91E2-4DCF-9BD7-C2F83B124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89" y="1363531"/>
            <a:ext cx="1507546" cy="150754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F84FA72-2761-4574-AAB0-404700625F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"/>
          <a:stretch/>
        </p:blipFill>
        <p:spPr>
          <a:xfrm>
            <a:off x="7835233" y="0"/>
            <a:ext cx="5449446" cy="6858000"/>
          </a:xfrm>
          <a:prstGeom prst="trapezoid">
            <a:avLst>
              <a:gd name="adj" fmla="val 20126"/>
            </a:avLst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D9F814B-57EA-497C-A49F-76CB00729779}"/>
              </a:ext>
            </a:extLst>
          </p:cNvPr>
          <p:cNvSpPr txBox="1"/>
          <p:nvPr/>
        </p:nvSpPr>
        <p:spPr>
          <a:xfrm>
            <a:off x="9277550" y="6627168"/>
            <a:ext cx="2914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  <a:latin typeface="Montserrat Medium" panose="00000600000000000000" pitchFamily="2" charset="0"/>
              </a:rPr>
              <a:t>Credit: John Lockwood</a:t>
            </a:r>
          </a:p>
        </p:txBody>
      </p:sp>
    </p:spTree>
    <p:extLst>
      <p:ext uri="{BB962C8B-B14F-4D97-AF65-F5344CB8AC3E}">
        <p14:creationId xmlns:p14="http://schemas.microsoft.com/office/powerpoint/2010/main" val="2200479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F63505D-386D-4441-A222-0596574DA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41" y="1514858"/>
            <a:ext cx="3553321" cy="4210638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F5BAC47-0A9B-4C25-8676-4715C76E763E}"/>
              </a:ext>
            </a:extLst>
          </p:cNvPr>
          <p:cNvSpPr/>
          <p:nvPr/>
        </p:nvSpPr>
        <p:spPr>
          <a:xfrm>
            <a:off x="8614831" y="265002"/>
            <a:ext cx="3251199" cy="1580731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339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Road Geometry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FF820BE-298F-4510-B161-1CBE21915211}"/>
              </a:ext>
            </a:extLst>
          </p:cNvPr>
          <p:cNvSpPr/>
          <p:nvPr/>
        </p:nvSpPr>
        <p:spPr>
          <a:xfrm>
            <a:off x="11171761" y="394799"/>
            <a:ext cx="364066" cy="152400"/>
          </a:xfrm>
          <a:prstGeom prst="roundRect">
            <a:avLst/>
          </a:prstGeom>
          <a:solidFill>
            <a:srgbClr val="00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BE04B-958C-42A3-8551-458FAC3105F2}"/>
              </a:ext>
            </a:extLst>
          </p:cNvPr>
          <p:cNvSpPr/>
          <p:nvPr/>
        </p:nvSpPr>
        <p:spPr>
          <a:xfrm>
            <a:off x="11171761" y="669966"/>
            <a:ext cx="364066" cy="152400"/>
          </a:xfrm>
          <a:prstGeom prst="roundRect">
            <a:avLst/>
          </a:prstGeom>
          <a:solidFill>
            <a:srgbClr val="40A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E7D53D1-D9BC-42F6-A744-2891EDD3576B}"/>
              </a:ext>
            </a:extLst>
          </p:cNvPr>
          <p:cNvSpPr/>
          <p:nvPr/>
        </p:nvSpPr>
        <p:spPr>
          <a:xfrm>
            <a:off x="11171761" y="953600"/>
            <a:ext cx="364066" cy="152400"/>
          </a:xfrm>
          <a:prstGeom prst="roundRect">
            <a:avLst/>
          </a:prstGeom>
          <a:solidFill>
            <a:srgbClr val="80C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B93D007-070B-41D7-85C5-CE53FE6C7EFF}"/>
              </a:ext>
            </a:extLst>
          </p:cNvPr>
          <p:cNvSpPr/>
          <p:nvPr/>
        </p:nvSpPr>
        <p:spPr>
          <a:xfrm>
            <a:off x="11171761" y="1237234"/>
            <a:ext cx="364066" cy="152400"/>
          </a:xfrm>
          <a:prstGeom prst="roundRect">
            <a:avLst/>
          </a:prstGeom>
          <a:solidFill>
            <a:srgbClr val="C0E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AE0FCC8-384C-49F6-8899-875F3405FA9C}"/>
              </a:ext>
            </a:extLst>
          </p:cNvPr>
          <p:cNvSpPr/>
          <p:nvPr/>
        </p:nvSpPr>
        <p:spPr>
          <a:xfrm>
            <a:off x="11171761" y="1521462"/>
            <a:ext cx="364066" cy="152400"/>
          </a:xfrm>
          <a:prstGeom prst="roundRect">
            <a:avLst/>
          </a:prstGeom>
          <a:solidFill>
            <a:srgbClr val="FFF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13C4AF6-2641-474C-A89E-46608ABF0B09}"/>
              </a:ext>
            </a:extLst>
          </p:cNvPr>
          <p:cNvSpPr txBox="1"/>
          <p:nvPr/>
        </p:nvSpPr>
        <p:spPr>
          <a:xfrm>
            <a:off x="9025463" y="353521"/>
            <a:ext cx="2057400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130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121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110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113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Others</a:t>
            </a:r>
            <a:endParaRPr lang="en-GB" sz="1200" dirty="0">
              <a:latin typeface="Montserrat Medium" panose="000006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AF785-BD25-443F-BF86-B9A5AFD6806C}"/>
              </a:ext>
            </a:extLst>
          </p:cNvPr>
          <p:cNvSpPr txBox="1"/>
          <p:nvPr/>
        </p:nvSpPr>
        <p:spPr>
          <a:xfrm>
            <a:off x="8667428" y="1516217"/>
            <a:ext cx="112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339967"/>
                </a:solidFill>
                <a:latin typeface="Montserrat Medium" panose="00000600000000000000" pitchFamily="2" charset="0"/>
                <a:cs typeface="Segoe UI Semibold" panose="020B0702040204020203" pitchFamily="34" charset="0"/>
              </a:rPr>
              <a:t>Legend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AE19F41-F568-4841-A849-A6E093FA2442}"/>
              </a:ext>
            </a:extLst>
          </p:cNvPr>
          <p:cNvCxnSpPr>
            <a:cxnSpLocks/>
          </p:cNvCxnSpPr>
          <p:nvPr/>
        </p:nvCxnSpPr>
        <p:spPr>
          <a:xfrm flipH="1">
            <a:off x="6468666" y="2811670"/>
            <a:ext cx="471613" cy="217126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B2FB88A-4718-43AF-8EAF-7EA35D361A89}"/>
              </a:ext>
            </a:extLst>
          </p:cNvPr>
          <p:cNvCxnSpPr>
            <a:cxnSpLocks/>
          </p:cNvCxnSpPr>
          <p:nvPr/>
        </p:nvCxnSpPr>
        <p:spPr>
          <a:xfrm>
            <a:off x="6940278" y="2811670"/>
            <a:ext cx="1854020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E4EABCC-ACBC-43D2-8195-56C778EAD424}"/>
              </a:ext>
            </a:extLst>
          </p:cNvPr>
          <p:cNvSpPr txBox="1"/>
          <p:nvPr/>
        </p:nvSpPr>
        <p:spPr>
          <a:xfrm>
            <a:off x="7315512" y="2534671"/>
            <a:ext cx="14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Straight road</a:t>
            </a:r>
          </a:p>
        </p:txBody>
      </p:sp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3F2F42E-53AC-4062-A2D8-898FBF45B548}"/>
              </a:ext>
            </a:extLst>
          </p:cNvPr>
          <p:cNvCxnSpPr>
            <a:cxnSpLocks/>
          </p:cNvCxnSpPr>
          <p:nvPr/>
        </p:nvCxnSpPr>
        <p:spPr>
          <a:xfrm flipH="1" flipV="1">
            <a:off x="6341534" y="4816166"/>
            <a:ext cx="607213" cy="372467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AF490F9-3715-4EE1-86E1-555A026AADFC}"/>
              </a:ext>
            </a:extLst>
          </p:cNvPr>
          <p:cNvCxnSpPr>
            <a:cxnSpLocks/>
          </p:cNvCxnSpPr>
          <p:nvPr/>
        </p:nvCxnSpPr>
        <p:spPr>
          <a:xfrm>
            <a:off x="6940278" y="5186304"/>
            <a:ext cx="1854020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28D0FBC-1917-4CB7-805B-81A512B1D258}"/>
              </a:ext>
            </a:extLst>
          </p:cNvPr>
          <p:cNvSpPr txBox="1"/>
          <p:nvPr/>
        </p:nvSpPr>
        <p:spPr>
          <a:xfrm>
            <a:off x="7315512" y="4900011"/>
            <a:ext cx="14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T intersection</a:t>
            </a:r>
          </a:p>
        </p:txBody>
      </p: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2D9D094A-5F1D-4446-8CEA-0A0ED1857F75}"/>
              </a:ext>
            </a:extLst>
          </p:cNvPr>
          <p:cNvCxnSpPr>
            <a:cxnSpLocks/>
          </p:cNvCxnSpPr>
          <p:nvPr/>
        </p:nvCxnSpPr>
        <p:spPr>
          <a:xfrm>
            <a:off x="1508422" y="5491589"/>
            <a:ext cx="1540340" cy="0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E69CDC6B-4228-4244-B341-12642BF1B46D}"/>
              </a:ext>
            </a:extLst>
          </p:cNvPr>
          <p:cNvCxnSpPr>
            <a:cxnSpLocks/>
          </p:cNvCxnSpPr>
          <p:nvPr/>
        </p:nvCxnSpPr>
        <p:spPr>
          <a:xfrm flipV="1">
            <a:off x="3048762" y="4858502"/>
            <a:ext cx="837438" cy="637016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90FA810-2550-4B4A-95AF-01F62387DAB0}"/>
              </a:ext>
            </a:extLst>
          </p:cNvPr>
          <p:cNvSpPr txBox="1"/>
          <p:nvPr/>
        </p:nvSpPr>
        <p:spPr>
          <a:xfrm>
            <a:off x="1412429" y="5233757"/>
            <a:ext cx="1636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Cross intersection</a:t>
            </a:r>
          </a:p>
        </p:txBody>
      </p:sp>
    </p:spTree>
    <p:extLst>
      <p:ext uri="{BB962C8B-B14F-4D97-AF65-F5344CB8AC3E}">
        <p14:creationId xmlns:p14="http://schemas.microsoft.com/office/powerpoint/2010/main" val="1081358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ED8511F9-7385-4041-8D3A-72E3A835E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12" y="1389634"/>
            <a:ext cx="3987168" cy="4466044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211D378-A89A-4F23-92C5-BF7D8DEC85EC}"/>
              </a:ext>
            </a:extLst>
          </p:cNvPr>
          <p:cNvCxnSpPr>
            <a:cxnSpLocks/>
          </p:cNvCxnSpPr>
          <p:nvPr/>
        </p:nvCxnSpPr>
        <p:spPr>
          <a:xfrm>
            <a:off x="818562" y="5374169"/>
            <a:ext cx="22182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3F7B546-22CA-4874-8905-A1496E465817}"/>
              </a:ext>
            </a:extLst>
          </p:cNvPr>
          <p:cNvCxnSpPr>
            <a:cxnSpLocks/>
          </p:cNvCxnSpPr>
          <p:nvPr/>
        </p:nvCxnSpPr>
        <p:spPr>
          <a:xfrm flipV="1">
            <a:off x="3031750" y="5106908"/>
            <a:ext cx="833570" cy="267261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F5BAC47-0A9B-4C25-8676-4715C76E763E}"/>
              </a:ext>
            </a:extLst>
          </p:cNvPr>
          <p:cNvSpPr/>
          <p:nvPr/>
        </p:nvSpPr>
        <p:spPr>
          <a:xfrm>
            <a:off x="8597897" y="245048"/>
            <a:ext cx="3251199" cy="1984371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339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Age Group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FF820BE-298F-4510-B161-1CBE21915211}"/>
              </a:ext>
            </a:extLst>
          </p:cNvPr>
          <p:cNvSpPr/>
          <p:nvPr/>
        </p:nvSpPr>
        <p:spPr>
          <a:xfrm>
            <a:off x="11171761" y="394799"/>
            <a:ext cx="364066" cy="152400"/>
          </a:xfrm>
          <a:prstGeom prst="roundRect">
            <a:avLst/>
          </a:prstGeom>
          <a:solidFill>
            <a:srgbClr val="008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BE04B-958C-42A3-8551-458FAC3105F2}"/>
              </a:ext>
            </a:extLst>
          </p:cNvPr>
          <p:cNvSpPr/>
          <p:nvPr/>
        </p:nvSpPr>
        <p:spPr>
          <a:xfrm>
            <a:off x="11171761" y="669966"/>
            <a:ext cx="364066" cy="152400"/>
          </a:xfrm>
          <a:prstGeom prst="roundRect">
            <a:avLst/>
          </a:prstGeom>
          <a:solidFill>
            <a:srgbClr val="2A9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E7D53D1-D9BC-42F6-A744-2891EDD3576B}"/>
              </a:ext>
            </a:extLst>
          </p:cNvPr>
          <p:cNvSpPr/>
          <p:nvPr/>
        </p:nvSpPr>
        <p:spPr>
          <a:xfrm>
            <a:off x="11171761" y="953600"/>
            <a:ext cx="364066" cy="152400"/>
          </a:xfrm>
          <a:prstGeom prst="roundRect">
            <a:avLst/>
          </a:prstGeom>
          <a:solidFill>
            <a:srgbClr val="55A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B93D007-070B-41D7-85C5-CE53FE6C7EFF}"/>
              </a:ext>
            </a:extLst>
          </p:cNvPr>
          <p:cNvSpPr/>
          <p:nvPr/>
        </p:nvSpPr>
        <p:spPr>
          <a:xfrm>
            <a:off x="11171761" y="1237234"/>
            <a:ext cx="364066" cy="152400"/>
          </a:xfrm>
          <a:prstGeom prst="roundRect">
            <a:avLst/>
          </a:prstGeom>
          <a:solidFill>
            <a:srgbClr val="80C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AE0FCC8-384C-49F6-8899-875F3405FA9C}"/>
              </a:ext>
            </a:extLst>
          </p:cNvPr>
          <p:cNvSpPr/>
          <p:nvPr/>
        </p:nvSpPr>
        <p:spPr>
          <a:xfrm>
            <a:off x="11171761" y="1495814"/>
            <a:ext cx="364066" cy="152400"/>
          </a:xfrm>
          <a:prstGeom prst="roundRect">
            <a:avLst/>
          </a:prstGeom>
          <a:solidFill>
            <a:srgbClr val="AAD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13C4AF6-2641-474C-A89E-46608ABF0B09}"/>
              </a:ext>
            </a:extLst>
          </p:cNvPr>
          <p:cNvSpPr txBox="1"/>
          <p:nvPr/>
        </p:nvSpPr>
        <p:spPr>
          <a:xfrm>
            <a:off x="9025463" y="345054"/>
            <a:ext cx="2057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30-39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40-49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50-59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22-25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26-29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17-21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Others</a:t>
            </a:r>
            <a:endParaRPr lang="en-GB" sz="1200" dirty="0">
              <a:latin typeface="Montserrat Medium" panose="000006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AF785-BD25-443F-BF86-B9A5AFD6806C}"/>
              </a:ext>
            </a:extLst>
          </p:cNvPr>
          <p:cNvSpPr txBox="1"/>
          <p:nvPr/>
        </p:nvSpPr>
        <p:spPr>
          <a:xfrm>
            <a:off x="8679181" y="1882099"/>
            <a:ext cx="112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339967"/>
                </a:solidFill>
                <a:latin typeface="Montserrat Medium" panose="00000600000000000000" pitchFamily="2" charset="0"/>
                <a:cs typeface="Segoe UI Semibold" panose="020B0702040204020203" pitchFamily="34" charset="0"/>
              </a:rPr>
              <a:t>Legend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E5B65-6E58-4F1B-9B36-B741146D8069}"/>
              </a:ext>
            </a:extLst>
          </p:cNvPr>
          <p:cNvSpPr txBox="1"/>
          <p:nvPr/>
        </p:nvSpPr>
        <p:spPr>
          <a:xfrm>
            <a:off x="716376" y="5114103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17-29 ( 28% )</a:t>
            </a:r>
          </a:p>
        </p:txBody>
      </p: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AE19F41-F568-4841-A849-A6E093FA2442}"/>
              </a:ext>
            </a:extLst>
          </p:cNvPr>
          <p:cNvCxnSpPr>
            <a:cxnSpLocks/>
          </p:cNvCxnSpPr>
          <p:nvPr/>
        </p:nvCxnSpPr>
        <p:spPr>
          <a:xfrm flipH="1">
            <a:off x="6989874" y="2911860"/>
            <a:ext cx="471613" cy="217126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B2FB88A-4718-43AF-8EAF-7EA35D361A89}"/>
              </a:ext>
            </a:extLst>
          </p:cNvPr>
          <p:cNvCxnSpPr>
            <a:cxnSpLocks/>
          </p:cNvCxnSpPr>
          <p:nvPr/>
        </p:nvCxnSpPr>
        <p:spPr>
          <a:xfrm>
            <a:off x="7461486" y="2911860"/>
            <a:ext cx="1854020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E4EABCC-ACBC-43D2-8195-56C778EAD424}"/>
              </a:ext>
            </a:extLst>
          </p:cNvPr>
          <p:cNvSpPr txBox="1"/>
          <p:nvPr/>
        </p:nvSpPr>
        <p:spPr>
          <a:xfrm>
            <a:off x="7914011" y="2646941"/>
            <a:ext cx="14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30-39</a:t>
            </a: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5F884E29-0A96-47A4-94A3-F2F419E2DBF1}"/>
              </a:ext>
            </a:extLst>
          </p:cNvPr>
          <p:cNvSpPr/>
          <p:nvPr/>
        </p:nvSpPr>
        <p:spPr>
          <a:xfrm>
            <a:off x="11171761" y="1759559"/>
            <a:ext cx="364066" cy="152400"/>
          </a:xfrm>
          <a:prstGeom prst="roundRect">
            <a:avLst/>
          </a:prstGeom>
          <a:solidFill>
            <a:srgbClr val="D5E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2E7F0F84-BF58-4EED-AD7F-404E2C8D081D}"/>
              </a:ext>
            </a:extLst>
          </p:cNvPr>
          <p:cNvSpPr/>
          <p:nvPr/>
        </p:nvSpPr>
        <p:spPr>
          <a:xfrm>
            <a:off x="11171761" y="2018139"/>
            <a:ext cx="364066" cy="152400"/>
          </a:xfrm>
          <a:prstGeom prst="roundRect">
            <a:avLst/>
          </a:prstGeom>
          <a:solidFill>
            <a:srgbClr val="FFFF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AC735785-2233-41F6-B6EA-859CC379786C}"/>
              </a:ext>
            </a:extLst>
          </p:cNvPr>
          <p:cNvSpPr/>
          <p:nvPr/>
        </p:nvSpPr>
        <p:spPr>
          <a:xfrm rot="10621130">
            <a:off x="3549705" y="2161582"/>
            <a:ext cx="3833199" cy="3772877"/>
          </a:xfrm>
          <a:prstGeom prst="arc">
            <a:avLst>
              <a:gd name="adj1" fmla="val 16189369"/>
              <a:gd name="adj2" fmla="val 63967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8AB5D801-663E-4FE5-BA3B-CB03EFDC09A7}"/>
              </a:ext>
            </a:extLst>
          </p:cNvPr>
          <p:cNvCxnSpPr>
            <a:cxnSpLocks/>
          </p:cNvCxnSpPr>
          <p:nvPr/>
        </p:nvCxnSpPr>
        <p:spPr>
          <a:xfrm>
            <a:off x="3645132" y="2143185"/>
            <a:ext cx="1156688" cy="267939"/>
          </a:xfrm>
          <a:prstGeom prst="line">
            <a:avLst/>
          </a:prstGeom>
          <a:ln w="19050">
            <a:solidFill>
              <a:srgbClr val="2A9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240C7862-EFAF-4BCD-A509-585B7B4EAA61}"/>
              </a:ext>
            </a:extLst>
          </p:cNvPr>
          <p:cNvCxnSpPr>
            <a:cxnSpLocks/>
          </p:cNvCxnSpPr>
          <p:nvPr/>
        </p:nvCxnSpPr>
        <p:spPr>
          <a:xfrm>
            <a:off x="2446867" y="2142592"/>
            <a:ext cx="1200145" cy="0"/>
          </a:xfrm>
          <a:prstGeom prst="line">
            <a:avLst/>
          </a:prstGeom>
          <a:ln w="19050">
            <a:solidFill>
              <a:srgbClr val="2A9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8F3EE7C6-4687-471F-8321-9ECFC2F92D8A}"/>
              </a:ext>
            </a:extLst>
          </p:cNvPr>
          <p:cNvSpPr txBox="1"/>
          <p:nvPr/>
        </p:nvSpPr>
        <p:spPr>
          <a:xfrm>
            <a:off x="2384934" y="1876131"/>
            <a:ext cx="98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40-49</a:t>
            </a:r>
          </a:p>
        </p:txBody>
      </p: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A0591E1-77A9-4CC1-A05F-892BB27860E3}"/>
              </a:ext>
            </a:extLst>
          </p:cNvPr>
          <p:cNvCxnSpPr>
            <a:cxnSpLocks/>
          </p:cNvCxnSpPr>
          <p:nvPr/>
        </p:nvCxnSpPr>
        <p:spPr>
          <a:xfrm>
            <a:off x="2915357" y="2948705"/>
            <a:ext cx="1156688" cy="267939"/>
          </a:xfrm>
          <a:prstGeom prst="line">
            <a:avLst/>
          </a:prstGeom>
          <a:ln w="19050">
            <a:solidFill>
              <a:srgbClr val="55A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51AD48C8-6F15-4F1A-BAC1-4C342EFB8668}"/>
              </a:ext>
            </a:extLst>
          </p:cNvPr>
          <p:cNvCxnSpPr>
            <a:cxnSpLocks/>
          </p:cNvCxnSpPr>
          <p:nvPr/>
        </p:nvCxnSpPr>
        <p:spPr>
          <a:xfrm>
            <a:off x="1717092" y="2948112"/>
            <a:ext cx="1200145" cy="0"/>
          </a:xfrm>
          <a:prstGeom prst="line">
            <a:avLst/>
          </a:prstGeom>
          <a:ln w="19050">
            <a:solidFill>
              <a:srgbClr val="55AA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>
            <a:extLst>
              <a:ext uri="{FF2B5EF4-FFF2-40B4-BE49-F238E27FC236}">
                <a16:creationId xmlns:a16="http://schemas.microsoft.com/office/drawing/2014/main" id="{634115D4-F97E-420E-B373-9F4F1E5A8361}"/>
              </a:ext>
            </a:extLst>
          </p:cNvPr>
          <p:cNvSpPr txBox="1"/>
          <p:nvPr/>
        </p:nvSpPr>
        <p:spPr>
          <a:xfrm>
            <a:off x="1715655" y="2671113"/>
            <a:ext cx="9803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50-59</a:t>
            </a:r>
          </a:p>
        </p:txBody>
      </p:sp>
    </p:spTree>
    <p:extLst>
      <p:ext uri="{BB962C8B-B14F-4D97-AF65-F5344CB8AC3E}">
        <p14:creationId xmlns:p14="http://schemas.microsoft.com/office/powerpoint/2010/main" val="839739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EB313F2-9D20-491F-8C37-7F8BB2A84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010" y="584082"/>
            <a:ext cx="3343800" cy="6061987"/>
          </a:xfrm>
          <a:prstGeom prst="rect">
            <a:avLst/>
          </a:prstGeom>
        </p:spPr>
      </p:pic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Speed Limit</a:t>
            </a: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C476F889-9A08-4F9D-AA1F-E4F521AC3561}"/>
              </a:ext>
            </a:extLst>
          </p:cNvPr>
          <p:cNvSpPr/>
          <p:nvPr/>
        </p:nvSpPr>
        <p:spPr>
          <a:xfrm rot="20942861">
            <a:off x="4963467" y="1181712"/>
            <a:ext cx="2084227" cy="2087355"/>
          </a:xfrm>
          <a:prstGeom prst="arc">
            <a:avLst>
              <a:gd name="adj1" fmla="val 7587728"/>
              <a:gd name="adj2" fmla="val 639676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D2ADCB88-FE89-49E7-9D20-35C8898E0CE4}"/>
              </a:ext>
            </a:extLst>
          </p:cNvPr>
          <p:cNvCxnSpPr>
            <a:cxnSpLocks/>
          </p:cNvCxnSpPr>
          <p:nvPr/>
        </p:nvCxnSpPr>
        <p:spPr>
          <a:xfrm flipV="1">
            <a:off x="4086225" y="2527920"/>
            <a:ext cx="927470" cy="29148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3B0D4B75-5689-40A5-B052-D479712A940B}"/>
              </a:ext>
            </a:extLst>
          </p:cNvPr>
          <p:cNvCxnSpPr>
            <a:cxnSpLocks/>
          </p:cNvCxnSpPr>
          <p:nvPr/>
        </p:nvCxnSpPr>
        <p:spPr>
          <a:xfrm>
            <a:off x="2409825" y="2811838"/>
            <a:ext cx="1685925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4D34004-E64A-4AE3-934B-AE22E490772B}"/>
              </a:ext>
            </a:extLst>
          </p:cNvPr>
          <p:cNvSpPr txBox="1"/>
          <p:nvPr/>
        </p:nvSpPr>
        <p:spPr>
          <a:xfrm>
            <a:off x="2409825" y="2542401"/>
            <a:ext cx="17715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50-80 km/h : ~72% </a:t>
            </a:r>
          </a:p>
        </p:txBody>
      </p:sp>
    </p:spTree>
    <p:extLst>
      <p:ext uri="{BB962C8B-B14F-4D97-AF65-F5344CB8AC3E}">
        <p14:creationId xmlns:p14="http://schemas.microsoft.com/office/powerpoint/2010/main" val="3488745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Outcomes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582BB4D-25CF-4BA5-91F0-60E4A91B42BB}"/>
              </a:ext>
            </a:extLst>
          </p:cNvPr>
          <p:cNvGrpSpPr/>
          <p:nvPr/>
        </p:nvGrpSpPr>
        <p:grpSpPr>
          <a:xfrm>
            <a:off x="771525" y="1967984"/>
            <a:ext cx="10410824" cy="1001613"/>
            <a:chOff x="771525" y="1967984"/>
            <a:chExt cx="10410824" cy="1001613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210A88DA-EAB7-43C1-9AD2-9C44E2058E41}"/>
                </a:ext>
              </a:extLst>
            </p:cNvPr>
            <p:cNvSpPr txBox="1"/>
            <p:nvPr/>
          </p:nvSpPr>
          <p:spPr>
            <a:xfrm>
              <a:off x="771525" y="2015490"/>
              <a:ext cx="4600575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Most of accident: collision between vehicles in the same lane, one following another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Straight Road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At low speed</a:t>
              </a:r>
            </a:p>
          </p:txBody>
        </p: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19321924-BACF-45E8-A62B-09B16AF3E3B9}"/>
                </a:ext>
              </a:extLst>
            </p:cNvPr>
            <p:cNvCxnSpPr/>
            <p:nvPr/>
          </p:nvCxnSpPr>
          <p:spPr>
            <a:xfrm>
              <a:off x="6096000" y="1967984"/>
              <a:ext cx="0" cy="975241"/>
            </a:xfrm>
            <a:prstGeom prst="line">
              <a:avLst/>
            </a:prstGeom>
            <a:ln w="19050">
              <a:solidFill>
                <a:srgbClr val="DA3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E825EF5-D966-464D-A686-26D8B99CFFDF}"/>
                </a:ext>
              </a:extLst>
            </p:cNvPr>
            <p:cNvSpPr txBox="1"/>
            <p:nvPr/>
          </p:nvSpPr>
          <p:spPr>
            <a:xfrm>
              <a:off x="6581774" y="2193994"/>
              <a:ext cx="46005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Montserrat Medium" panose="00000600000000000000" pitchFamily="2" charset="0"/>
                  <a:sym typeface="Wingdings" panose="05000000000000000000" pitchFamily="2" charset="2"/>
                </a:rPr>
                <a:t> Awareness campaigns should focus on travels where the </a:t>
              </a:r>
              <a:r>
                <a:rPr lang="en-GB" sz="1400" dirty="0">
                  <a:solidFill>
                    <a:srgbClr val="DA3547"/>
                  </a:solidFill>
                  <a:latin typeface="Montserrat Medium" panose="00000600000000000000" pitchFamily="2" charset="0"/>
                  <a:sym typeface="Wingdings" panose="05000000000000000000" pitchFamily="2" charset="2"/>
                </a:rPr>
                <a:t>driver feels safe and loose attention</a:t>
              </a:r>
              <a:endParaRPr lang="en-GB" sz="1400" dirty="0">
                <a:solidFill>
                  <a:srgbClr val="DA3547"/>
                </a:solidFill>
                <a:latin typeface="Montserrat Medium" panose="00000600000000000000" pitchFamily="2" charset="0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56B3E8B0-1EDB-4F80-8687-9FF76CC022B4}"/>
              </a:ext>
            </a:extLst>
          </p:cNvPr>
          <p:cNvGrpSpPr/>
          <p:nvPr/>
        </p:nvGrpSpPr>
        <p:grpSpPr>
          <a:xfrm>
            <a:off x="771525" y="3511034"/>
            <a:ext cx="10410824" cy="603766"/>
            <a:chOff x="771525" y="3511034"/>
            <a:chExt cx="10410824" cy="603766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A464E98-B009-4A3B-8174-3E0EFC9B9417}"/>
                </a:ext>
              </a:extLst>
            </p:cNvPr>
            <p:cNvSpPr txBox="1"/>
            <p:nvPr/>
          </p:nvSpPr>
          <p:spPr>
            <a:xfrm>
              <a:off x="771525" y="3577709"/>
              <a:ext cx="32289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Drivers mainly aged of 17-29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Second category: 30-39</a:t>
              </a: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8300BECE-8ADB-4CF7-B221-2656DB08238B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3511034"/>
              <a:ext cx="0" cy="603766"/>
            </a:xfrm>
            <a:prstGeom prst="line">
              <a:avLst/>
            </a:prstGeom>
            <a:ln w="19050">
              <a:solidFill>
                <a:srgbClr val="DA3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656C4932-183C-445C-9BBB-2705CC3DAFC7}"/>
                </a:ext>
              </a:extLst>
            </p:cNvPr>
            <p:cNvSpPr txBox="1"/>
            <p:nvPr/>
          </p:nvSpPr>
          <p:spPr>
            <a:xfrm>
              <a:off x="6581774" y="3551307"/>
              <a:ext cx="46005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Montserrat Medium" panose="00000600000000000000" pitchFamily="2" charset="0"/>
                  <a:sym typeface="Wingdings" panose="05000000000000000000" pitchFamily="2" charset="2"/>
                </a:rPr>
                <a:t> They should target specific </a:t>
              </a:r>
              <a:r>
                <a:rPr lang="en-GB" sz="1400" dirty="0">
                  <a:solidFill>
                    <a:srgbClr val="DA3547"/>
                  </a:solidFill>
                  <a:latin typeface="Montserrat Medium" panose="00000600000000000000" pitchFamily="2" charset="0"/>
                  <a:sym typeface="Wingdings" panose="05000000000000000000" pitchFamily="2" charset="2"/>
                </a:rPr>
                <a:t>range of the population</a:t>
              </a:r>
              <a:endParaRPr lang="en-GB" sz="1400" dirty="0">
                <a:solidFill>
                  <a:srgbClr val="DA3547"/>
                </a:solidFill>
                <a:latin typeface="Montserrat Medium" panose="00000600000000000000" pitchFamily="2" charset="0"/>
              </a:endParaRP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C055324-F055-4B46-A27D-043CE6309999}"/>
              </a:ext>
            </a:extLst>
          </p:cNvPr>
          <p:cNvGrpSpPr/>
          <p:nvPr/>
        </p:nvGrpSpPr>
        <p:grpSpPr>
          <a:xfrm>
            <a:off x="771525" y="4598253"/>
            <a:ext cx="10410823" cy="792897"/>
            <a:chOff x="771525" y="4598253"/>
            <a:chExt cx="10410823" cy="792897"/>
          </a:xfrm>
        </p:grpSpPr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E97C8B75-7B2B-45CB-A28A-E7B2F44BDBA7}"/>
                </a:ext>
              </a:extLst>
            </p:cNvPr>
            <p:cNvSpPr txBox="1"/>
            <p:nvPr/>
          </p:nvSpPr>
          <p:spPr>
            <a:xfrm>
              <a:off x="771525" y="4617303"/>
              <a:ext cx="32289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Most of minor accidents in speed zones 60 </a:t>
              </a:r>
            </a:p>
            <a:p>
              <a:pPr marL="285750" indent="-285750"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In straight roads</a:t>
              </a:r>
            </a:p>
          </p:txBody>
        </p: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5C0305AD-4B1F-4707-86B0-778B90CD7C2E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4598253"/>
              <a:ext cx="0" cy="792897"/>
            </a:xfrm>
            <a:prstGeom prst="line">
              <a:avLst/>
            </a:prstGeom>
            <a:ln w="19050">
              <a:solidFill>
                <a:srgbClr val="DA35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1028BC2-501D-4BBA-9DAD-E5F18F7DC81D}"/>
                </a:ext>
              </a:extLst>
            </p:cNvPr>
            <p:cNvSpPr txBox="1"/>
            <p:nvPr/>
          </p:nvSpPr>
          <p:spPr>
            <a:xfrm>
              <a:off x="6581773" y="4618435"/>
              <a:ext cx="460057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Montserrat Medium" panose="00000600000000000000" pitchFamily="2" charset="0"/>
                  <a:sym typeface="Wingdings" panose="05000000000000000000" pitchFamily="2" charset="2"/>
                </a:rPr>
                <a:t> Besides, changing </a:t>
              </a:r>
              <a:r>
                <a:rPr lang="en-GB" sz="1400" dirty="0">
                  <a:solidFill>
                    <a:srgbClr val="DA3547"/>
                  </a:solidFill>
                  <a:latin typeface="Montserrat Medium" panose="00000600000000000000" pitchFamily="2" charset="0"/>
                  <a:sym typeface="Wingdings" panose="05000000000000000000" pitchFamily="2" charset="2"/>
                </a:rPr>
                <a:t>speed limits</a:t>
              </a:r>
              <a:r>
                <a:rPr lang="en-GB" sz="1400" dirty="0">
                  <a:latin typeface="Montserrat Medium" panose="00000600000000000000" pitchFamily="2" charset="0"/>
                  <a:sym typeface="Wingdings" panose="05000000000000000000" pitchFamily="2" charset="2"/>
                </a:rPr>
                <a:t>, increasing </a:t>
              </a:r>
              <a:r>
                <a:rPr lang="en-GB" sz="1400" dirty="0">
                  <a:solidFill>
                    <a:srgbClr val="DA3547"/>
                  </a:solidFill>
                  <a:latin typeface="Montserrat Medium" panose="00000600000000000000" pitchFamily="2" charset="0"/>
                  <a:sym typeface="Wingdings" panose="05000000000000000000" pitchFamily="2" charset="2"/>
                </a:rPr>
                <a:t>speed controls </a:t>
              </a:r>
              <a:r>
                <a:rPr lang="en-GB" sz="1400" dirty="0">
                  <a:latin typeface="Montserrat Medium" panose="00000600000000000000" pitchFamily="2" charset="0"/>
                  <a:sym typeface="Wingdings" panose="05000000000000000000" pitchFamily="2" charset="2"/>
                </a:rPr>
                <a:t>and renovate certain roads could help</a:t>
              </a:r>
              <a:endParaRPr lang="en-GB" sz="1400" dirty="0">
                <a:latin typeface="Montserrat Medium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818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9177866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Typical target profile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D6C88C9-B765-4CA0-AFD1-4F72957F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63" y="2771775"/>
            <a:ext cx="1733550" cy="17335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BE960A-12D7-430D-A6A9-D46B74760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761" y="2562225"/>
            <a:ext cx="1733550" cy="1733550"/>
          </a:xfrm>
          <a:prstGeom prst="rect">
            <a:avLst/>
          </a:prstGeom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21607272-4155-4337-9680-366D57249F59}"/>
              </a:ext>
            </a:extLst>
          </p:cNvPr>
          <p:cNvCxnSpPr>
            <a:cxnSpLocks/>
          </p:cNvCxnSpPr>
          <p:nvPr/>
        </p:nvCxnSpPr>
        <p:spPr>
          <a:xfrm>
            <a:off x="823959" y="2318375"/>
            <a:ext cx="2218267" cy="0"/>
          </a:xfrm>
          <a:prstGeom prst="line">
            <a:avLst/>
          </a:prstGeom>
          <a:ln w="19050">
            <a:solidFill>
              <a:srgbClr val="337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9925E092-D773-4465-A9CB-A17E1C91BD56}"/>
              </a:ext>
            </a:extLst>
          </p:cNvPr>
          <p:cNvCxnSpPr>
            <a:cxnSpLocks/>
          </p:cNvCxnSpPr>
          <p:nvPr/>
        </p:nvCxnSpPr>
        <p:spPr>
          <a:xfrm>
            <a:off x="3042226" y="2318375"/>
            <a:ext cx="570701" cy="539125"/>
          </a:xfrm>
          <a:prstGeom prst="line">
            <a:avLst/>
          </a:prstGeom>
          <a:ln w="19050">
            <a:solidFill>
              <a:srgbClr val="337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677C33A1-3B3B-4484-91D8-F478D6EBEB25}"/>
              </a:ext>
            </a:extLst>
          </p:cNvPr>
          <p:cNvSpPr txBox="1"/>
          <p:nvPr/>
        </p:nvSpPr>
        <p:spPr>
          <a:xfrm>
            <a:off x="816866" y="2041376"/>
            <a:ext cx="192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DA3547"/>
                </a:solidFill>
                <a:latin typeface="Montserrat Medium" panose="00000600000000000000" pitchFamily="2" charset="0"/>
              </a:rPr>
              <a:t>Aged 22-25 </a:t>
            </a:r>
            <a:r>
              <a:rPr lang="en-GB" sz="1200" dirty="0">
                <a:latin typeface="Montserrat Medium" panose="00000600000000000000" pitchFamily="2" charset="0"/>
              </a:rPr>
              <a:t>&amp; 30-39 </a:t>
            </a:r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C377AFC2-49AC-4793-8436-75407CDD4AA8}"/>
              </a:ext>
            </a:extLst>
          </p:cNvPr>
          <p:cNvCxnSpPr>
            <a:cxnSpLocks/>
          </p:cNvCxnSpPr>
          <p:nvPr/>
        </p:nvCxnSpPr>
        <p:spPr>
          <a:xfrm flipH="1">
            <a:off x="2942788" y="4385300"/>
            <a:ext cx="381799" cy="386725"/>
          </a:xfrm>
          <a:prstGeom prst="line">
            <a:avLst/>
          </a:prstGeom>
          <a:ln w="19050">
            <a:solidFill>
              <a:srgbClr val="4ABC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5A5C877B-C230-412F-9D60-6C967D857C56}"/>
              </a:ext>
            </a:extLst>
          </p:cNvPr>
          <p:cNvCxnSpPr>
            <a:cxnSpLocks/>
          </p:cNvCxnSpPr>
          <p:nvPr/>
        </p:nvCxnSpPr>
        <p:spPr>
          <a:xfrm>
            <a:off x="823959" y="4766300"/>
            <a:ext cx="2118829" cy="0"/>
          </a:xfrm>
          <a:prstGeom prst="line">
            <a:avLst/>
          </a:prstGeom>
          <a:ln w="19050">
            <a:solidFill>
              <a:srgbClr val="4ABC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BF1F4675-7021-4A54-8E69-E59AFC54CCC3}"/>
              </a:ext>
            </a:extLst>
          </p:cNvPr>
          <p:cNvSpPr txBox="1"/>
          <p:nvPr/>
        </p:nvSpPr>
        <p:spPr>
          <a:xfrm>
            <a:off x="816865" y="4467553"/>
            <a:ext cx="192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DA3547"/>
                </a:solidFill>
                <a:latin typeface="Montserrat Medium" panose="00000600000000000000" pitchFamily="2" charset="0"/>
              </a:rPr>
              <a:t>Self-confident </a:t>
            </a:r>
            <a:r>
              <a:rPr lang="en-GB" sz="1200" dirty="0">
                <a:latin typeface="Montserrat Medium" panose="00000600000000000000" pitchFamily="2" charset="0"/>
              </a:rPr>
              <a:t>driver</a:t>
            </a: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3790AB3C-CA83-4DC6-ABA8-95FF6BBAF329}"/>
              </a:ext>
            </a:extLst>
          </p:cNvPr>
          <p:cNvCxnSpPr>
            <a:cxnSpLocks/>
          </p:cNvCxnSpPr>
          <p:nvPr/>
        </p:nvCxnSpPr>
        <p:spPr>
          <a:xfrm>
            <a:off x="8826638" y="2141200"/>
            <a:ext cx="2218267" cy="0"/>
          </a:xfrm>
          <a:prstGeom prst="line">
            <a:avLst/>
          </a:prstGeom>
          <a:ln w="19050">
            <a:solidFill>
              <a:srgbClr val="F1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FA7CEB4A-7493-47D9-AEF7-6BF841CEF0F6}"/>
              </a:ext>
            </a:extLst>
          </p:cNvPr>
          <p:cNvCxnSpPr>
            <a:cxnSpLocks/>
          </p:cNvCxnSpPr>
          <p:nvPr/>
        </p:nvCxnSpPr>
        <p:spPr>
          <a:xfrm flipH="1">
            <a:off x="8464288" y="2141200"/>
            <a:ext cx="362350" cy="520022"/>
          </a:xfrm>
          <a:prstGeom prst="line">
            <a:avLst/>
          </a:prstGeom>
          <a:ln w="19050">
            <a:solidFill>
              <a:srgbClr val="F17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1265DB12-9ADE-407A-B1C5-AFB918C3C078}"/>
              </a:ext>
            </a:extLst>
          </p:cNvPr>
          <p:cNvSpPr txBox="1"/>
          <p:nvPr/>
        </p:nvSpPr>
        <p:spPr>
          <a:xfrm>
            <a:off x="9188988" y="1867227"/>
            <a:ext cx="192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solidFill>
                  <a:srgbClr val="DA3547"/>
                </a:solidFill>
                <a:latin typeface="Montserrat Medium" panose="00000600000000000000" pitchFamily="2" charset="0"/>
              </a:rPr>
              <a:t>Daily commute</a:t>
            </a:r>
            <a:endParaRPr lang="en-GB" sz="1200" dirty="0">
              <a:latin typeface="Montserrat Medium" panose="00000600000000000000" pitchFamily="2" charset="0"/>
            </a:endParaRPr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9C01FE3-F61C-4739-A28A-29B7445B0442}"/>
              </a:ext>
            </a:extLst>
          </p:cNvPr>
          <p:cNvCxnSpPr>
            <a:cxnSpLocks/>
          </p:cNvCxnSpPr>
          <p:nvPr/>
        </p:nvCxnSpPr>
        <p:spPr>
          <a:xfrm flipH="1">
            <a:off x="8464288" y="4139854"/>
            <a:ext cx="724701" cy="755996"/>
          </a:xfrm>
          <a:prstGeom prst="line">
            <a:avLst/>
          </a:prstGeom>
          <a:ln w="19050">
            <a:solidFill>
              <a:srgbClr val="445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1CD47D42-C319-4B2A-8202-108F6C605DC3}"/>
              </a:ext>
            </a:extLst>
          </p:cNvPr>
          <p:cNvCxnSpPr>
            <a:cxnSpLocks/>
          </p:cNvCxnSpPr>
          <p:nvPr/>
        </p:nvCxnSpPr>
        <p:spPr>
          <a:xfrm>
            <a:off x="6378313" y="4895850"/>
            <a:ext cx="2085975" cy="0"/>
          </a:xfrm>
          <a:prstGeom prst="line">
            <a:avLst/>
          </a:prstGeom>
          <a:ln w="19050">
            <a:solidFill>
              <a:srgbClr val="445C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D729DE4B-BCE8-4103-8273-0DAF8C34DB8C}"/>
              </a:ext>
            </a:extLst>
          </p:cNvPr>
          <p:cNvSpPr txBox="1"/>
          <p:nvPr/>
        </p:nvSpPr>
        <p:spPr>
          <a:xfrm>
            <a:off x="6331464" y="4618851"/>
            <a:ext cx="192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DA3547"/>
                </a:solidFill>
                <a:latin typeface="Montserrat Medium" panose="00000600000000000000" pitchFamily="2" charset="0"/>
              </a:rPr>
              <a:t>Small roads </a:t>
            </a:r>
            <a:r>
              <a:rPr lang="en-GB" sz="1200" dirty="0">
                <a:latin typeface="Montserrat Medium" panose="00000600000000000000" pitchFamily="2" charset="0"/>
              </a:rPr>
              <a:t>(60 km/h)</a:t>
            </a:r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E9D922CF-D1DB-4203-AC3A-4696D23B3299}"/>
              </a:ext>
            </a:extLst>
          </p:cNvPr>
          <p:cNvCxnSpPr>
            <a:cxnSpLocks/>
          </p:cNvCxnSpPr>
          <p:nvPr/>
        </p:nvCxnSpPr>
        <p:spPr>
          <a:xfrm flipH="1">
            <a:off x="4178815" y="2771775"/>
            <a:ext cx="411691" cy="361950"/>
          </a:xfrm>
          <a:prstGeom prst="line">
            <a:avLst/>
          </a:prstGeom>
          <a:ln w="19050">
            <a:solidFill>
              <a:srgbClr val="337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4037DB9B-6957-400C-A145-C15C508DC3FA}"/>
              </a:ext>
            </a:extLst>
          </p:cNvPr>
          <p:cNvCxnSpPr>
            <a:cxnSpLocks/>
          </p:cNvCxnSpPr>
          <p:nvPr/>
        </p:nvCxnSpPr>
        <p:spPr>
          <a:xfrm>
            <a:off x="4581661" y="2771775"/>
            <a:ext cx="1759328" cy="0"/>
          </a:xfrm>
          <a:prstGeom prst="line">
            <a:avLst/>
          </a:prstGeom>
          <a:ln w="19050">
            <a:solidFill>
              <a:srgbClr val="3371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940B5F86-A0A8-4894-9362-FBED52561436}"/>
              </a:ext>
            </a:extLst>
          </p:cNvPr>
          <p:cNvSpPr txBox="1"/>
          <p:nvPr/>
        </p:nvSpPr>
        <p:spPr>
          <a:xfrm>
            <a:off x="4405167" y="2471738"/>
            <a:ext cx="19262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Easily </a:t>
            </a:r>
            <a:r>
              <a:rPr lang="en-GB" sz="1200" dirty="0">
                <a:solidFill>
                  <a:srgbClr val="DA3547"/>
                </a:solidFill>
                <a:latin typeface="Montserrat Medium" panose="00000600000000000000" pitchFamily="2" charset="0"/>
              </a:rPr>
              <a:t>distracted</a:t>
            </a:r>
            <a:endParaRPr lang="en-GB" sz="12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37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537635" y="1859756"/>
            <a:ext cx="4777316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sz="4000" dirty="0">
                <a:latin typeface="Montserrat SemiBold" panose="00000700000000000000" pitchFamily="2" charset="0"/>
              </a:rPr>
              <a:t>Questions ?</a:t>
            </a:r>
            <a:endParaRPr lang="en-GB" dirty="0">
              <a:latin typeface="Montserrat SemiBold" panose="00000700000000000000" pitchFamily="2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7321D78-6531-4656-B161-D3663E87E8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12"/>
          <a:stretch/>
        </p:blipFill>
        <p:spPr>
          <a:xfrm>
            <a:off x="6877050" y="0"/>
            <a:ext cx="6629400" cy="6858000"/>
          </a:xfrm>
          <a:prstGeom prst="trapezoid">
            <a:avLst>
              <a:gd name="adj" fmla="val 19583"/>
            </a:avLst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C849473-B9CF-4B06-A4C7-534FC135CD37}"/>
              </a:ext>
            </a:extLst>
          </p:cNvPr>
          <p:cNvSpPr txBox="1"/>
          <p:nvPr/>
        </p:nvSpPr>
        <p:spPr>
          <a:xfrm>
            <a:off x="537635" y="4325408"/>
            <a:ext cx="5777441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Montserrat SemiBold" panose="00000700000000000000" pitchFamily="2" charset="0"/>
              </a:rPr>
              <a:t>Possible further work</a:t>
            </a:r>
          </a:p>
          <a:p>
            <a:endParaRPr lang="en-GB" sz="1600" dirty="0">
              <a:latin typeface="Montserrat SemiBold" panose="00000700000000000000" pitchFamily="2" charset="0"/>
            </a:endParaRP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GB" sz="1600" dirty="0">
                <a:latin typeface="Montserrat Medium" panose="00000600000000000000" pitchFamily="2" charset="0"/>
              </a:rPr>
              <a:t>Use </a:t>
            </a:r>
            <a:r>
              <a:rPr lang="en-GB" sz="1600" dirty="0">
                <a:solidFill>
                  <a:srgbClr val="51612E"/>
                </a:solidFill>
                <a:latin typeface="Montserrat Medium" panose="00000600000000000000" pitchFamily="2" charset="0"/>
              </a:rPr>
              <a:t>clustering ML</a:t>
            </a:r>
            <a:r>
              <a:rPr lang="en-GB" sz="1600" dirty="0">
                <a:solidFill>
                  <a:srgbClr val="DA3547"/>
                </a:solidFill>
                <a:latin typeface="Montserrat Medium" panose="00000600000000000000" pitchFamily="2" charset="0"/>
              </a:rPr>
              <a:t> </a:t>
            </a:r>
            <a:r>
              <a:rPr lang="en-GB" sz="1600" dirty="0">
                <a:latin typeface="Montserrat Medium" panose="00000600000000000000" pitchFamily="2" charset="0"/>
              </a:rPr>
              <a:t>methods to locate the </a:t>
            </a:r>
            <a:r>
              <a:rPr lang="en-GB" sz="1600" dirty="0">
                <a:solidFill>
                  <a:srgbClr val="51612E"/>
                </a:solidFill>
                <a:latin typeface="Montserrat Medium" panose="00000600000000000000" pitchFamily="2" charset="0"/>
              </a:rPr>
              <a:t>epicentre </a:t>
            </a:r>
            <a:r>
              <a:rPr lang="en-GB" sz="1600" dirty="0">
                <a:latin typeface="Montserrat Medium" panose="00000600000000000000" pitchFamily="2" charset="0"/>
              </a:rPr>
              <a:t>of these accidents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GB" sz="1600" dirty="0">
                <a:latin typeface="Montserrat Medium" panose="00000600000000000000" pitchFamily="2" charset="0"/>
              </a:rPr>
              <a:t>Observe the </a:t>
            </a:r>
            <a:r>
              <a:rPr lang="en-GB" sz="1600" dirty="0">
                <a:solidFill>
                  <a:srgbClr val="51612E"/>
                </a:solidFill>
                <a:latin typeface="Montserrat Medium" panose="00000600000000000000" pitchFamily="2" charset="0"/>
              </a:rPr>
              <a:t>evolution of these features</a:t>
            </a:r>
            <a:r>
              <a:rPr lang="en-GB" sz="1600" dirty="0">
                <a:latin typeface="Montserrat Medium" panose="00000600000000000000" pitchFamily="2" charset="0"/>
              </a:rPr>
              <a:t> in time to identify which one cause the increase</a:t>
            </a:r>
          </a:p>
          <a:p>
            <a:pPr marL="342900" indent="-342900">
              <a:spcAft>
                <a:spcPts val="600"/>
              </a:spcAft>
              <a:buFontTx/>
              <a:buChar char="-"/>
            </a:pPr>
            <a:r>
              <a:rPr lang="en-GB" sz="1600" dirty="0">
                <a:latin typeface="Montserrat Medium" panose="00000600000000000000" pitchFamily="2" charset="0"/>
              </a:rPr>
              <a:t>Complete the </a:t>
            </a:r>
            <a:r>
              <a:rPr lang="en-GB" sz="1600" dirty="0">
                <a:solidFill>
                  <a:srgbClr val="51612E"/>
                </a:solidFill>
                <a:latin typeface="Montserrat Medium" panose="00000600000000000000" pitchFamily="2" charset="0"/>
              </a:rPr>
              <a:t>missing values </a:t>
            </a:r>
            <a:r>
              <a:rPr lang="en-GB" sz="1600" dirty="0">
                <a:latin typeface="Montserrat Medium" panose="00000600000000000000" pitchFamily="2" charset="0"/>
              </a:rPr>
              <a:t>in dataset using </a:t>
            </a:r>
            <a:r>
              <a:rPr lang="en-GB" sz="1600" dirty="0">
                <a:solidFill>
                  <a:srgbClr val="51612E"/>
                </a:solidFill>
                <a:latin typeface="Montserrat Medium" panose="00000600000000000000" pitchFamily="2" charset="0"/>
              </a:rPr>
              <a:t>regression</a:t>
            </a:r>
          </a:p>
          <a:p>
            <a:pPr marL="171450" indent="-171450">
              <a:buFontTx/>
              <a:buChar char="-"/>
            </a:pPr>
            <a:endParaRPr lang="en-GB" sz="1200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06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DFBEA803-E1C6-4DD7-9A0D-E07F95B16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734" y="135731"/>
            <a:ext cx="10515600" cy="1117336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latin typeface="Montserrat" panose="00000500000000000000" pitchFamily="2" charset="0"/>
              </a:rPr>
              <a:t>Motivations behind this preliminary study</a:t>
            </a:r>
          </a:p>
        </p:txBody>
      </p:sp>
      <p:pic>
        <p:nvPicPr>
          <p:cNvPr id="2050" name="Picture 2" descr="carte-australie-region-victoria-melbourne | Australie ToursAustralie Tours">
            <a:extLst>
              <a:ext uri="{FF2B5EF4-FFF2-40B4-BE49-F238E27FC236}">
                <a16:creationId xmlns:a16="http://schemas.microsoft.com/office/drawing/2014/main" id="{3A2E641E-0425-4441-9B39-51CF6CFAB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069" y="1049546"/>
            <a:ext cx="4080463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5E67CB1-D8E4-4E3B-9205-67B5F8FEB304}"/>
              </a:ext>
            </a:extLst>
          </p:cNvPr>
          <p:cNvSpPr txBox="1"/>
          <p:nvPr/>
        </p:nvSpPr>
        <p:spPr>
          <a:xfrm>
            <a:off x="1041400" y="4354721"/>
            <a:ext cx="505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dirty="0">
                <a:latin typeface="Montserrat Medium" panose="00000600000000000000" pitchFamily="2" charset="0"/>
                <a:cs typeface="Segoe UI" panose="020B0502040204020203" pitchFamily="34" charset="0"/>
              </a:rPr>
              <a:t>Increase in </a:t>
            </a:r>
            <a:r>
              <a:rPr lang="en-GB" dirty="0">
                <a:solidFill>
                  <a:srgbClr val="DA3547"/>
                </a:solidFill>
                <a:latin typeface="Montserrat SemiBold" panose="00000700000000000000" pitchFamily="2" charset="0"/>
                <a:cs typeface="Segoe UI" panose="020B0502040204020203" pitchFamily="34" charset="0"/>
              </a:rPr>
              <a:t>accident numbers </a:t>
            </a:r>
            <a:r>
              <a:rPr lang="en-GB" dirty="0">
                <a:latin typeface="Montserrat Medium" panose="00000600000000000000" pitchFamily="2" charset="0"/>
                <a:cs typeface="Segoe UI" panose="020B0502040204020203" pitchFamily="34" charset="0"/>
              </a:rPr>
              <a:t>in the state of </a:t>
            </a:r>
            <a:r>
              <a:rPr lang="en-GB" dirty="0">
                <a:solidFill>
                  <a:srgbClr val="DA3547"/>
                </a:solidFill>
                <a:latin typeface="Montserrat SemiBold" panose="00000700000000000000" pitchFamily="2" charset="0"/>
                <a:cs typeface="Segoe UI" panose="020B0502040204020203" pitchFamily="34" charset="0"/>
              </a:rPr>
              <a:t>Victoria</a:t>
            </a:r>
            <a:r>
              <a:rPr lang="en-GB" dirty="0">
                <a:latin typeface="Montserrat Medium" panose="00000600000000000000" pitchFamily="2" charset="0"/>
                <a:cs typeface="Segoe UI" panose="020B0502040204020203" pitchFamily="34" charset="0"/>
              </a:rPr>
              <a:t>, after years of decline</a:t>
            </a:r>
          </a:p>
          <a:p>
            <a:pPr marL="285750" indent="-285750">
              <a:buFontTx/>
              <a:buChar char="-"/>
            </a:pPr>
            <a:endParaRPr lang="en-GB" dirty="0">
              <a:latin typeface="Montserrat Medium" panose="00000600000000000000" pitchFamily="2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GB" dirty="0">
                <a:latin typeface="Montserrat Medium" panose="00000600000000000000" pitchFamily="2" charset="0"/>
                <a:cs typeface="Segoe UI" panose="020B0502040204020203" pitchFamily="34" charset="0"/>
              </a:rPr>
              <a:t>Understand the cause to adapt the </a:t>
            </a:r>
            <a:r>
              <a:rPr lang="en-GB" dirty="0">
                <a:solidFill>
                  <a:srgbClr val="DA3547"/>
                </a:solidFill>
                <a:latin typeface="Montserrat SemiBold" panose="00000700000000000000" pitchFamily="2" charset="0"/>
                <a:cs typeface="Segoe UI" panose="020B0502040204020203" pitchFamily="34" charset="0"/>
              </a:rPr>
              <a:t>preventive and active strategy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C66EB05-71BC-4ED0-90DC-3202F6EBB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34" y="0"/>
            <a:ext cx="4572000" cy="6858000"/>
          </a:xfrm>
          <a:prstGeom prst="trapezoid">
            <a:avLst>
              <a:gd name="adj" fmla="val 16887"/>
            </a:avLst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E12D2F8-1B02-4F15-8DF6-0B2D285EC482}"/>
              </a:ext>
            </a:extLst>
          </p:cNvPr>
          <p:cNvSpPr txBox="1"/>
          <p:nvPr/>
        </p:nvSpPr>
        <p:spPr>
          <a:xfrm>
            <a:off x="9277550" y="6627168"/>
            <a:ext cx="2914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  <a:latin typeface="Montserrat Medium" panose="00000600000000000000" pitchFamily="2" charset="0"/>
              </a:rPr>
              <a:t>Credit: Pat </a:t>
            </a:r>
            <a:r>
              <a:rPr lang="en-GB" sz="700" i="1" dirty="0" err="1">
                <a:solidFill>
                  <a:schemeClr val="bg1"/>
                </a:solidFill>
                <a:latin typeface="Montserrat Medium" panose="00000600000000000000" pitchFamily="2" charset="0"/>
              </a:rPr>
              <a:t>Whelen</a:t>
            </a:r>
            <a:endParaRPr lang="en-GB" sz="700" i="1" dirty="0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471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">
            <a:extLst>
              <a:ext uri="{FF2B5EF4-FFF2-40B4-BE49-F238E27FC236}">
                <a16:creationId xmlns:a16="http://schemas.microsoft.com/office/drawing/2014/main" id="{D98B1C6F-994D-4A07-AEF5-3B3A87FAADEB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10515600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Dataset used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4445EF8-3CC5-4A72-B862-8DD1D6AF50E1}"/>
              </a:ext>
            </a:extLst>
          </p:cNvPr>
          <p:cNvGrpSpPr/>
          <p:nvPr/>
        </p:nvGrpSpPr>
        <p:grpSpPr>
          <a:xfrm>
            <a:off x="342898" y="908567"/>
            <a:ext cx="11480800" cy="3536433"/>
            <a:chOff x="342898" y="908567"/>
            <a:chExt cx="11480800" cy="3536433"/>
          </a:xfrm>
        </p:grpSpPr>
        <p:pic>
          <p:nvPicPr>
            <p:cNvPr id="3074" name="Picture 2" descr="Réforme du code de la route dans le Victoria | Bleu Blanc Rouge">
              <a:extLst>
                <a:ext uri="{FF2B5EF4-FFF2-40B4-BE49-F238E27FC236}">
                  <a16:creationId xmlns:a16="http://schemas.microsoft.com/office/drawing/2014/main" id="{C50E5BC1-F839-4B4A-9F89-C1D4B2F2D4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398" y="908567"/>
              <a:ext cx="12700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3553F167-9E79-4D8E-B7CF-80EEB8E2AF29}"/>
                </a:ext>
              </a:extLst>
            </p:cNvPr>
            <p:cNvSpPr/>
            <p:nvPr/>
          </p:nvSpPr>
          <p:spPr>
            <a:xfrm>
              <a:off x="342898" y="1003140"/>
              <a:ext cx="11480800" cy="3441860"/>
            </a:xfrm>
            <a:prstGeom prst="roundRect">
              <a:avLst>
                <a:gd name="adj" fmla="val 9441"/>
              </a:avLst>
            </a:prstGeom>
            <a:noFill/>
            <a:ln w="19050">
              <a:solidFill>
                <a:srgbClr val="2992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E5083489-7882-40CC-9A33-2B1B332F1CD8}"/>
                </a:ext>
              </a:extLst>
            </p:cNvPr>
            <p:cNvSpPr txBox="1"/>
            <p:nvPr/>
          </p:nvSpPr>
          <p:spPr>
            <a:xfrm>
              <a:off x="3661832" y="1262228"/>
              <a:ext cx="48429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</a:rPr>
                <a:t>306 000 accidents (2000 – 2020)</a:t>
              </a:r>
            </a:p>
          </p:txBody>
        </p:sp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AB1D43F2-611D-4D9B-95DA-F54671D3D4FC}"/>
                </a:ext>
              </a:extLst>
            </p:cNvPr>
            <p:cNvSpPr/>
            <p:nvPr/>
          </p:nvSpPr>
          <p:spPr>
            <a:xfrm>
              <a:off x="588433" y="2031168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latin typeface="Montserrat SemiBold" panose="00000700000000000000" pitchFamily="2" charset="0"/>
                  <a:cs typeface="Segoe UI Semibold" panose="020B0702040204020203" pitchFamily="34" charset="0"/>
                </a:rPr>
                <a:t>Time info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Day, hour</a:t>
              </a:r>
            </a:p>
          </p:txBody>
        </p:sp>
        <p:sp>
          <p:nvSpPr>
            <p:cNvPr id="10" name="Rectangle : coins arrondis 9">
              <a:extLst>
                <a:ext uri="{FF2B5EF4-FFF2-40B4-BE49-F238E27FC236}">
                  <a16:creationId xmlns:a16="http://schemas.microsoft.com/office/drawing/2014/main" id="{CA67B9DA-2936-4E61-B163-8E92D23E2F65}"/>
                </a:ext>
              </a:extLst>
            </p:cNvPr>
            <p:cNvSpPr/>
            <p:nvPr/>
          </p:nvSpPr>
          <p:spPr>
            <a:xfrm>
              <a:off x="4546599" y="2025903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  <a:cs typeface="Segoe UI Semibold" panose="020B0702040204020203" pitchFamily="34" charset="0"/>
                </a:rPr>
                <a:t>Accident details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Type and causes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9135A6ED-B8BB-42BD-A16F-3B58776120CC}"/>
                </a:ext>
              </a:extLst>
            </p:cNvPr>
            <p:cNvSpPr/>
            <p:nvPr/>
          </p:nvSpPr>
          <p:spPr>
            <a:xfrm>
              <a:off x="8504767" y="2025903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  <a:cs typeface="Segoe UI Semibold" panose="020B0702040204020203" pitchFamily="34" charset="0"/>
                </a:rPr>
                <a:t>Vehicles involved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Model, type, power, age</a:t>
              </a:r>
            </a:p>
          </p:txBody>
        </p:sp>
        <p:sp>
          <p:nvSpPr>
            <p:cNvPr id="12" name="Rectangle : coins arrondis 11">
              <a:extLst>
                <a:ext uri="{FF2B5EF4-FFF2-40B4-BE49-F238E27FC236}">
                  <a16:creationId xmlns:a16="http://schemas.microsoft.com/office/drawing/2014/main" id="{D3183767-66AA-4483-8043-0730E3AC2A9A}"/>
                </a:ext>
              </a:extLst>
            </p:cNvPr>
            <p:cNvSpPr/>
            <p:nvPr/>
          </p:nvSpPr>
          <p:spPr>
            <a:xfrm>
              <a:off x="588433" y="3194303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  <a:cs typeface="Segoe UI" panose="020B0502040204020203" pitchFamily="34" charset="0"/>
                </a:rPr>
                <a:t>Driving conditions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Weather, Speed limit</a:t>
              </a:r>
              <a:endParaRPr lang="en-GB" sz="1600" i="1" dirty="0">
                <a:latin typeface="Montserrat Medium" panose="00000600000000000000" pitchFamily="2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1FB36BAB-E90C-440A-89D4-2435EDD11318}"/>
                </a:ext>
              </a:extLst>
            </p:cNvPr>
            <p:cNvSpPr/>
            <p:nvPr/>
          </p:nvSpPr>
          <p:spPr>
            <a:xfrm>
              <a:off x="4546599" y="3194302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  <a:cs typeface="Segoe UI" panose="020B0502040204020203" pitchFamily="34" charset="0"/>
                </a:rPr>
                <a:t>Consequences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Severity, Injuries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0D664BC8-D335-4485-B09F-A0E642A02DC6}"/>
                </a:ext>
              </a:extLst>
            </p:cNvPr>
            <p:cNvSpPr/>
            <p:nvPr/>
          </p:nvSpPr>
          <p:spPr>
            <a:xfrm>
              <a:off x="8504765" y="3194301"/>
              <a:ext cx="3073400" cy="872067"/>
            </a:xfrm>
            <a:prstGeom prst="roundRect">
              <a:avLst/>
            </a:prstGeom>
            <a:solidFill>
              <a:srgbClr val="63AB14"/>
            </a:solidFill>
            <a:ln>
              <a:solidFill>
                <a:srgbClr val="63AB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  <a:cs typeface="Segoe UI" panose="020B0502040204020203" pitchFamily="34" charset="0"/>
                </a:rPr>
                <a:t>Driver info</a:t>
              </a:r>
            </a:p>
            <a:p>
              <a:pPr algn="ctr"/>
              <a:r>
                <a:rPr lang="en-GB" sz="1400" i="1" dirty="0">
                  <a:latin typeface="Montserrat Medium" panose="00000600000000000000" pitchFamily="2" charset="0"/>
                  <a:cs typeface="Segoe UI" panose="020B0502040204020203" pitchFamily="34" charset="0"/>
                </a:rPr>
                <a:t>Age, Sex, Driving licence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17603F8-1CAC-4CE8-82FC-345F402E93CA}"/>
              </a:ext>
            </a:extLst>
          </p:cNvPr>
          <p:cNvGrpSpPr/>
          <p:nvPr/>
        </p:nvGrpSpPr>
        <p:grpSpPr>
          <a:xfrm>
            <a:off x="342898" y="4572000"/>
            <a:ext cx="11480800" cy="2088983"/>
            <a:chOff x="342898" y="4572000"/>
            <a:chExt cx="11480800" cy="2088983"/>
          </a:xfrm>
        </p:grpSpPr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53EE8B2-B724-4F10-8C95-02A706FB8CED}"/>
                </a:ext>
              </a:extLst>
            </p:cNvPr>
            <p:cNvSpPr txBox="1"/>
            <p:nvPr/>
          </p:nvSpPr>
          <p:spPr>
            <a:xfrm>
              <a:off x="3539544" y="5312409"/>
              <a:ext cx="7078135" cy="1348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Removed missing values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Identify/Correct/remove faulty values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en-GB" sz="1400" dirty="0">
                  <a:latin typeface="Montserrat Medium" panose="00000600000000000000" pitchFamily="2" charset="0"/>
                </a:rPr>
                <a:t>Remove edge cases using AI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endParaRPr lang="en-GB" sz="1400" dirty="0">
                <a:latin typeface="Montserrat Medium" panose="00000600000000000000" pitchFamily="2" charset="0"/>
              </a:endParaRPr>
            </a:p>
          </p:txBody>
        </p:sp>
        <p:sp>
          <p:nvSpPr>
            <p:cNvPr id="16" name="Rectangle : coins arrondis 15">
              <a:extLst>
                <a:ext uri="{FF2B5EF4-FFF2-40B4-BE49-F238E27FC236}">
                  <a16:creationId xmlns:a16="http://schemas.microsoft.com/office/drawing/2014/main" id="{1638DC50-F70B-4FE0-8804-8A8D31F68DED}"/>
                </a:ext>
              </a:extLst>
            </p:cNvPr>
            <p:cNvSpPr/>
            <p:nvPr/>
          </p:nvSpPr>
          <p:spPr>
            <a:xfrm>
              <a:off x="342898" y="5112969"/>
              <a:ext cx="11480800" cy="1477328"/>
            </a:xfrm>
            <a:prstGeom prst="roundRect">
              <a:avLst>
                <a:gd name="adj" fmla="val 23769"/>
              </a:avLst>
            </a:prstGeom>
            <a:noFill/>
            <a:ln w="19050">
              <a:solidFill>
                <a:srgbClr val="DA354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57FEBC9-0953-4B7E-BFB8-E82AF07B0F63}"/>
                </a:ext>
              </a:extLst>
            </p:cNvPr>
            <p:cNvSpPr txBox="1"/>
            <p:nvPr/>
          </p:nvSpPr>
          <p:spPr>
            <a:xfrm>
              <a:off x="433914" y="5633334"/>
              <a:ext cx="2294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srgbClr val="5966B3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Dataset corrections</a:t>
              </a:r>
            </a:p>
            <a:p>
              <a:pPr marL="285750" indent="-285750" algn="ctr">
                <a:buFontTx/>
                <a:buChar char="-"/>
              </a:pPr>
              <a:endParaRPr lang="en-GB" dirty="0">
                <a:solidFill>
                  <a:srgbClr val="5966B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11873A72-CF18-4B5F-BF42-AF91041EB7D1}"/>
                </a:ext>
              </a:extLst>
            </p:cNvPr>
            <p:cNvSpPr txBox="1"/>
            <p:nvPr/>
          </p:nvSpPr>
          <p:spPr>
            <a:xfrm>
              <a:off x="8942918" y="5666967"/>
              <a:ext cx="2815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latin typeface="Montserrat SemiBold" panose="00000700000000000000" pitchFamily="2" charset="0"/>
                </a:rPr>
                <a:t>277 000 accidents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FB61ACF2-9A08-4BCE-9581-634E7A623DE4}"/>
                </a:ext>
              </a:extLst>
            </p:cNvPr>
            <p:cNvCxnSpPr/>
            <p:nvPr/>
          </p:nvCxnSpPr>
          <p:spPr>
            <a:xfrm>
              <a:off x="6083298" y="4572000"/>
              <a:ext cx="0" cy="414866"/>
            </a:xfrm>
            <a:prstGeom prst="straightConnector1">
              <a:avLst/>
            </a:prstGeom>
            <a:ln w="38100">
              <a:solidFill>
                <a:srgbClr val="63AB1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1271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">
            <a:extLst>
              <a:ext uri="{FF2B5EF4-FFF2-40B4-BE49-F238E27FC236}">
                <a16:creationId xmlns:a16="http://schemas.microsoft.com/office/drawing/2014/main" id="{D98B1C6F-994D-4A07-AEF5-3B3A87FAADEB}"/>
              </a:ext>
            </a:extLst>
          </p:cNvPr>
          <p:cNvSpPr txBox="1">
            <a:spLocks/>
          </p:cNvSpPr>
          <p:nvPr/>
        </p:nvSpPr>
        <p:spPr>
          <a:xfrm>
            <a:off x="128059" y="104811"/>
            <a:ext cx="3586691" cy="631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Montserrat" panose="00000500000000000000" pitchFamily="2" charset="0"/>
              </a:rPr>
              <a:t>Dataset corrections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C165D64-791C-4EE9-9B37-979B1EB80B0E}"/>
              </a:ext>
            </a:extLst>
          </p:cNvPr>
          <p:cNvSpPr txBox="1"/>
          <p:nvPr/>
        </p:nvSpPr>
        <p:spPr>
          <a:xfrm>
            <a:off x="1547282" y="5699712"/>
            <a:ext cx="3039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DA3547"/>
                </a:solidFill>
                <a:latin typeface="Montserrat Medium" panose="00000600000000000000" pitchFamily="2" charset="0"/>
                <a:sym typeface="Wingdings" panose="05000000000000000000" pitchFamily="2" charset="2"/>
              </a:rPr>
              <a:t> Remove unknown values</a:t>
            </a:r>
            <a:endParaRPr lang="en-GB" sz="1400" dirty="0">
              <a:solidFill>
                <a:srgbClr val="DA3547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72C5027-9294-4925-ACD8-93BDFAD7B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06" y="1247904"/>
            <a:ext cx="4353004" cy="168592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19519C20-12E0-47AD-8CA2-93203E27E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05" y="3397785"/>
            <a:ext cx="4353005" cy="165208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17627C80-D171-4B73-AD36-D49D6FBA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31" y="1283876"/>
            <a:ext cx="4448594" cy="1680580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A802DB1C-F42C-41D6-A0F8-841A29857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631" y="3359545"/>
            <a:ext cx="4448594" cy="1690325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C73022EF-1483-4628-90CD-561FAFBDE3B0}"/>
              </a:ext>
            </a:extLst>
          </p:cNvPr>
          <p:cNvSpPr/>
          <p:nvPr/>
        </p:nvSpPr>
        <p:spPr>
          <a:xfrm>
            <a:off x="1333500" y="2533650"/>
            <a:ext cx="427565" cy="430806"/>
          </a:xfrm>
          <a:prstGeom prst="roundRect">
            <a:avLst/>
          </a:prstGeom>
          <a:noFill/>
          <a:ln w="19050">
            <a:solidFill>
              <a:srgbClr val="DA3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A106F5EA-6FCB-4371-B06A-1FF6762F17FE}"/>
              </a:ext>
            </a:extLst>
          </p:cNvPr>
          <p:cNvSpPr/>
          <p:nvPr/>
        </p:nvSpPr>
        <p:spPr>
          <a:xfrm>
            <a:off x="1895476" y="4640295"/>
            <a:ext cx="3199340" cy="430806"/>
          </a:xfrm>
          <a:prstGeom prst="roundRect">
            <a:avLst/>
          </a:prstGeom>
          <a:noFill/>
          <a:ln w="19050">
            <a:solidFill>
              <a:srgbClr val="DA3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5B4E669D-285D-40C0-B718-7C7A5A3A5040}"/>
              </a:ext>
            </a:extLst>
          </p:cNvPr>
          <p:cNvSpPr/>
          <p:nvPr/>
        </p:nvSpPr>
        <p:spPr>
          <a:xfrm>
            <a:off x="7677150" y="2601945"/>
            <a:ext cx="3267075" cy="430806"/>
          </a:xfrm>
          <a:prstGeom prst="roundRect">
            <a:avLst/>
          </a:prstGeom>
          <a:noFill/>
          <a:ln w="19050">
            <a:solidFill>
              <a:srgbClr val="DA3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9B67695E-769D-40CB-A0A5-19FEC74442CA}"/>
              </a:ext>
            </a:extLst>
          </p:cNvPr>
          <p:cNvSpPr/>
          <p:nvPr/>
        </p:nvSpPr>
        <p:spPr>
          <a:xfrm>
            <a:off x="8562975" y="4682196"/>
            <a:ext cx="2381250" cy="430806"/>
          </a:xfrm>
          <a:prstGeom prst="roundRect">
            <a:avLst/>
          </a:prstGeom>
          <a:noFill/>
          <a:ln w="19050">
            <a:solidFill>
              <a:srgbClr val="DA35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5D49705-2FE5-4ABC-B18F-ED6CE9222375}"/>
              </a:ext>
            </a:extLst>
          </p:cNvPr>
          <p:cNvSpPr txBox="1"/>
          <p:nvPr/>
        </p:nvSpPr>
        <p:spPr>
          <a:xfrm>
            <a:off x="7605183" y="5715976"/>
            <a:ext cx="3039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DA3547"/>
                </a:solidFill>
                <a:latin typeface="Montserrat Medium" panose="00000600000000000000" pitchFamily="2" charset="0"/>
                <a:sym typeface="Wingdings" panose="05000000000000000000" pitchFamily="2" charset="2"/>
              </a:rPr>
              <a:t> Remove edge cases</a:t>
            </a:r>
            <a:endParaRPr lang="en-GB" sz="1400" dirty="0">
              <a:solidFill>
                <a:srgbClr val="DA3547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13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330F1D9-2D63-42E3-9033-15F48DE6F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71181"/>
            <a:ext cx="10210800" cy="5489746"/>
          </a:xfrm>
          <a:prstGeom prst="rect">
            <a:avLst/>
          </a:prstGeom>
        </p:spPr>
      </p:pic>
      <p:sp>
        <p:nvSpPr>
          <p:cNvPr id="6" name="Espace réservé du contenu 4">
            <a:extLst>
              <a:ext uri="{FF2B5EF4-FFF2-40B4-BE49-F238E27FC236}">
                <a16:creationId xmlns:a16="http://schemas.microsoft.com/office/drawing/2014/main" id="{6F656C9C-62DF-465B-AD2C-F9C2759FB107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10515600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Increasing in car crashes // </a:t>
            </a:r>
            <a:r>
              <a:rPr lang="en-GB" sz="1800" dirty="0">
                <a:latin typeface="Montserrat Medium" panose="00000600000000000000" pitchFamily="2" charset="0"/>
              </a:rPr>
              <a:t>Can we confirm the trends ?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83304B0-0152-4C77-8CB9-0D0FC2075868}"/>
              </a:ext>
            </a:extLst>
          </p:cNvPr>
          <p:cNvSpPr txBox="1"/>
          <p:nvPr/>
        </p:nvSpPr>
        <p:spPr>
          <a:xfrm>
            <a:off x="9889063" y="2993394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2279B5"/>
                </a:solidFill>
                <a:latin typeface="Montserrat Medium" panose="00000600000000000000" pitchFamily="2" charset="0"/>
              </a:rPr>
              <a:t>11374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FC787D0-372F-45E9-8289-A0856D1ABF89}"/>
              </a:ext>
            </a:extLst>
          </p:cNvPr>
          <p:cNvSpPr txBox="1"/>
          <p:nvPr/>
        </p:nvSpPr>
        <p:spPr>
          <a:xfrm>
            <a:off x="10405534" y="2532158"/>
            <a:ext cx="609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rgbClr val="2279B5"/>
                </a:solidFill>
                <a:latin typeface="Montserrat Medium" panose="00000600000000000000" pitchFamily="2" charset="0"/>
                <a:cs typeface="Segoe UI" panose="020B0502040204020203" pitchFamily="34" charset="0"/>
              </a:rPr>
              <a:t>12096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2D634E5-F770-4399-B3AB-8AC99C780331}"/>
              </a:ext>
            </a:extLst>
          </p:cNvPr>
          <p:cNvGrpSpPr/>
          <p:nvPr/>
        </p:nvGrpSpPr>
        <p:grpSpPr>
          <a:xfrm>
            <a:off x="9403108" y="3367608"/>
            <a:ext cx="1612026" cy="2387686"/>
            <a:chOff x="9403108" y="3367608"/>
            <a:chExt cx="1612026" cy="238768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7FD232F-BB43-43F6-B967-5F1F0B95058E}"/>
                </a:ext>
              </a:extLst>
            </p:cNvPr>
            <p:cNvSpPr txBox="1"/>
            <p:nvPr/>
          </p:nvSpPr>
          <p:spPr>
            <a:xfrm>
              <a:off x="9403108" y="4090454"/>
              <a:ext cx="609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rgbClr val="63AB14"/>
                  </a:solidFill>
                  <a:latin typeface="Montserrat Medium" panose="00000600000000000000" pitchFamily="2" charset="0"/>
                </a:rPr>
                <a:t>7630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91F38FA5-9E95-45B3-96D3-4091C49281E6}"/>
                </a:ext>
              </a:extLst>
            </p:cNvPr>
            <p:cNvSpPr txBox="1"/>
            <p:nvPr/>
          </p:nvSpPr>
          <p:spPr>
            <a:xfrm>
              <a:off x="10405534" y="3367608"/>
              <a:ext cx="609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rgbClr val="63AB14"/>
                  </a:solidFill>
                  <a:latin typeface="Montserrat Medium" panose="00000600000000000000" pitchFamily="2" charset="0"/>
                </a:rPr>
                <a:t>9217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57C2EAB-2438-4665-BD97-029C460F7FA1}"/>
                </a:ext>
              </a:extLst>
            </p:cNvPr>
            <p:cNvSpPr txBox="1"/>
            <p:nvPr/>
          </p:nvSpPr>
          <p:spPr>
            <a:xfrm>
              <a:off x="9403108" y="4759599"/>
              <a:ext cx="609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2"/>
                  </a:solidFill>
                  <a:latin typeface="Montserrat Medium" panose="00000600000000000000" pitchFamily="2" charset="0"/>
                </a:rPr>
                <a:t>4266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CDB02B7-3771-4EB5-8F54-AEFE9F8A3EDC}"/>
                </a:ext>
              </a:extLst>
            </p:cNvPr>
            <p:cNvSpPr txBox="1"/>
            <p:nvPr/>
          </p:nvSpPr>
          <p:spPr>
            <a:xfrm>
              <a:off x="10405534" y="5493684"/>
              <a:ext cx="6096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>
                  <a:solidFill>
                    <a:schemeClr val="accent2"/>
                  </a:solidFill>
                  <a:latin typeface="Montserrat Medium" panose="00000600000000000000" pitchFamily="2" charset="0"/>
                </a:rPr>
                <a:t>2879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B74FF4B-C658-43EC-A9C6-D4B591D1E822}"/>
              </a:ext>
            </a:extLst>
          </p:cNvPr>
          <p:cNvSpPr/>
          <p:nvPr/>
        </p:nvSpPr>
        <p:spPr>
          <a:xfrm>
            <a:off x="1862667" y="3367608"/>
            <a:ext cx="9152467" cy="2677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650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4">
            <a:extLst>
              <a:ext uri="{FF2B5EF4-FFF2-40B4-BE49-F238E27FC236}">
                <a16:creationId xmlns:a16="http://schemas.microsoft.com/office/drawing/2014/main" id="{D98B1C6F-994D-4A07-AEF5-3B3A87FAADEB}"/>
              </a:ext>
            </a:extLst>
          </p:cNvPr>
          <p:cNvSpPr txBox="1">
            <a:spLocks/>
          </p:cNvSpPr>
          <p:nvPr/>
        </p:nvSpPr>
        <p:spPr>
          <a:xfrm>
            <a:off x="93133" y="84667"/>
            <a:ext cx="10515600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>
                <a:latin typeface="Montserrat" panose="00000500000000000000" pitchFamily="2" charset="0"/>
              </a:rPr>
              <a:t>What are the causes ?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7A7712B-2BA4-444B-A6C9-9257612E6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88854" y="3295531"/>
            <a:ext cx="716217" cy="517831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D8DDEAA-4C97-45F9-9493-F22C8314A3E7}"/>
              </a:ext>
            </a:extLst>
          </p:cNvPr>
          <p:cNvSpPr txBox="1"/>
          <p:nvPr/>
        </p:nvSpPr>
        <p:spPr>
          <a:xfrm rot="18484098">
            <a:off x="1559945" y="2651905"/>
            <a:ext cx="2053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Accident type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1F578A4-E685-4C68-94A7-077028B18425}"/>
              </a:ext>
            </a:extLst>
          </p:cNvPr>
          <p:cNvSpPr txBox="1"/>
          <p:nvPr/>
        </p:nvSpPr>
        <p:spPr>
          <a:xfrm rot="18499277">
            <a:off x="2115432" y="2522679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Day of week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208CC34-106E-4764-9926-5E4C359E679C}"/>
              </a:ext>
            </a:extLst>
          </p:cNvPr>
          <p:cNvSpPr txBox="1"/>
          <p:nvPr/>
        </p:nvSpPr>
        <p:spPr>
          <a:xfrm rot="18480000">
            <a:off x="2678961" y="2515858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DCA code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31B2802-4FD5-48BE-B102-E85713311E50}"/>
              </a:ext>
            </a:extLst>
          </p:cNvPr>
          <p:cNvSpPr txBox="1"/>
          <p:nvPr/>
        </p:nvSpPr>
        <p:spPr>
          <a:xfrm rot="18480000">
            <a:off x="3265503" y="2505333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Light condition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4EFC1F0E-D8E8-4556-A335-52AA2394BE4F}"/>
              </a:ext>
            </a:extLst>
          </p:cNvPr>
          <p:cNvSpPr txBox="1"/>
          <p:nvPr/>
        </p:nvSpPr>
        <p:spPr>
          <a:xfrm rot="18480000">
            <a:off x="3840042" y="2502005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Road geometry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7F81C66-4B44-4FFA-884A-BFC2318A0E52}"/>
              </a:ext>
            </a:extLst>
          </p:cNvPr>
          <p:cNvSpPr txBox="1"/>
          <p:nvPr/>
        </p:nvSpPr>
        <p:spPr>
          <a:xfrm rot="18480000">
            <a:off x="4439658" y="2501418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Speed limit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9690D0D-7A12-4ABF-835E-5362377E46A8}"/>
              </a:ext>
            </a:extLst>
          </p:cNvPr>
          <p:cNvSpPr txBox="1"/>
          <p:nvPr/>
        </p:nvSpPr>
        <p:spPr>
          <a:xfrm rot="18480000">
            <a:off x="5032347" y="2505333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Severity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9863E51-D879-4287-AA74-A565F0E5E56D}"/>
              </a:ext>
            </a:extLst>
          </p:cNvPr>
          <p:cNvSpPr txBox="1"/>
          <p:nvPr/>
        </p:nvSpPr>
        <p:spPr>
          <a:xfrm rot="18480000">
            <a:off x="7386278" y="2498778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Surface condition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610FCBF4-38AD-483A-A4E1-D6F228AF224A}"/>
              </a:ext>
            </a:extLst>
          </p:cNvPr>
          <p:cNvSpPr txBox="1"/>
          <p:nvPr/>
        </p:nvSpPr>
        <p:spPr>
          <a:xfrm rot="18480000">
            <a:off x="6212503" y="2501844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Vehicle type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CA52A3F-53AA-4599-9D33-E021CB566782}"/>
              </a:ext>
            </a:extLst>
          </p:cNvPr>
          <p:cNvSpPr txBox="1"/>
          <p:nvPr/>
        </p:nvSpPr>
        <p:spPr>
          <a:xfrm rot="18480000">
            <a:off x="6814299" y="2499209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Vehicle age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F34392AE-6516-453D-8C46-933014169FCC}"/>
              </a:ext>
            </a:extLst>
          </p:cNvPr>
          <p:cNvSpPr txBox="1"/>
          <p:nvPr/>
        </p:nvSpPr>
        <p:spPr>
          <a:xfrm rot="18480000">
            <a:off x="5618889" y="2508853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Road surface type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EBD64D76-3DAA-4D3E-B39D-769A04F15AC4}"/>
              </a:ext>
            </a:extLst>
          </p:cNvPr>
          <p:cNvSpPr txBox="1"/>
          <p:nvPr/>
        </p:nvSpPr>
        <p:spPr>
          <a:xfrm rot="18480000">
            <a:off x="7824294" y="2111775"/>
            <a:ext cx="3379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Atmospheric condition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A8E1D48-179D-4A64-855D-0F2FE382FC19}"/>
              </a:ext>
            </a:extLst>
          </p:cNvPr>
          <p:cNvSpPr txBox="1"/>
          <p:nvPr/>
        </p:nvSpPr>
        <p:spPr>
          <a:xfrm rot="18480000">
            <a:off x="8594692" y="2496402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Gender of driver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F131139F-7FBE-49B8-8D91-9555BB434FF1}"/>
              </a:ext>
            </a:extLst>
          </p:cNvPr>
          <p:cNvSpPr txBox="1"/>
          <p:nvPr/>
        </p:nvSpPr>
        <p:spPr>
          <a:xfrm rot="18480000">
            <a:off x="9165886" y="2496402"/>
            <a:ext cx="2446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Montserrat Medium" panose="00000600000000000000" pitchFamily="2" charset="0"/>
                <a:cs typeface="Segoe UI" panose="020B0502040204020203" pitchFamily="34" charset="0"/>
              </a:rPr>
              <a:t>--   Age of driver</a:t>
            </a: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C5E4F412-FF59-450C-8B55-D8F0A62B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571" y="3570491"/>
            <a:ext cx="8271136" cy="41738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FD4881B-5824-4F8A-9817-509334B900C9}"/>
              </a:ext>
            </a:extLst>
          </p:cNvPr>
          <p:cNvSpPr/>
          <p:nvPr/>
        </p:nvSpPr>
        <p:spPr>
          <a:xfrm>
            <a:off x="3172446" y="5894513"/>
            <a:ext cx="580741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2C0F422-5241-419E-88A7-54C254AE4B04}"/>
              </a:ext>
            </a:extLst>
          </p:cNvPr>
          <p:cNvSpPr txBox="1"/>
          <p:nvPr/>
        </p:nvSpPr>
        <p:spPr>
          <a:xfrm>
            <a:off x="3380176" y="5310992"/>
            <a:ext cx="75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0.05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CEB14CF-7A54-4C08-8045-633FD3643847}"/>
              </a:ext>
            </a:extLst>
          </p:cNvPr>
          <p:cNvSpPr txBox="1"/>
          <p:nvPr/>
        </p:nvSpPr>
        <p:spPr>
          <a:xfrm>
            <a:off x="2784717" y="5911575"/>
            <a:ext cx="19473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Non discriminant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0738779D-76D4-470F-B301-232EF5795599}"/>
              </a:ext>
            </a:extLst>
          </p:cNvPr>
          <p:cNvSpPr txBox="1"/>
          <p:nvPr/>
        </p:nvSpPr>
        <p:spPr>
          <a:xfrm>
            <a:off x="7471461" y="5932299"/>
            <a:ext cx="2271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Highly discriminant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07FDF7CE-FF8A-470C-B0D4-15A702C0E80C}"/>
              </a:ext>
            </a:extLst>
          </p:cNvPr>
          <p:cNvSpPr txBox="1"/>
          <p:nvPr/>
        </p:nvSpPr>
        <p:spPr>
          <a:xfrm>
            <a:off x="8348713" y="5314835"/>
            <a:ext cx="7564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F342A2AE-2708-4E70-A367-4C1C37BE2C37}"/>
              </a:ext>
            </a:extLst>
          </p:cNvPr>
          <p:cNvSpPr txBox="1"/>
          <p:nvPr/>
        </p:nvSpPr>
        <p:spPr>
          <a:xfrm>
            <a:off x="4365089" y="4137921"/>
            <a:ext cx="38782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rgbClr val="08316D"/>
                </a:solidFill>
                <a:latin typeface="Montserrat SemiBold" panose="00000700000000000000" pitchFamily="2" charset="0"/>
                <a:cs typeface="Segoe UI Semibold" panose="020B0702040204020203" pitchFamily="34" charset="0"/>
              </a:rPr>
              <a:t>Chi2 test results for severity</a:t>
            </a:r>
          </a:p>
        </p:txBody>
      </p:sp>
    </p:spTree>
    <p:extLst>
      <p:ext uri="{BB962C8B-B14F-4D97-AF65-F5344CB8AC3E}">
        <p14:creationId xmlns:p14="http://schemas.microsoft.com/office/powerpoint/2010/main" val="359741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3AB14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C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70C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72FF218-47FD-4FE2-97EA-993E226DFF04}"/>
              </a:ext>
            </a:extLst>
          </p:cNvPr>
          <p:cNvSpPr txBox="1"/>
          <p:nvPr/>
        </p:nvSpPr>
        <p:spPr>
          <a:xfrm>
            <a:off x="863600" y="1744133"/>
            <a:ext cx="7645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>
                <a:latin typeface="Montserrat SemiBold" panose="00000700000000000000" pitchFamily="2" charset="0"/>
              </a:rPr>
              <a:t>Preventive measures </a:t>
            </a:r>
          </a:p>
          <a:p>
            <a:r>
              <a:rPr lang="en-GB" sz="2800" dirty="0">
                <a:latin typeface="Montserrat Light" panose="00000400000000000000" pitchFamily="2" charset="0"/>
              </a:rPr>
              <a:t>Figures and proposal</a:t>
            </a:r>
          </a:p>
          <a:p>
            <a:r>
              <a:rPr lang="en-GB" sz="2800" dirty="0">
                <a:latin typeface="Montserrat Light" panose="00000400000000000000" pitchFamily="2" charset="0"/>
              </a:rPr>
              <a:t>Awareness campaign suggestions</a:t>
            </a:r>
          </a:p>
        </p:txBody>
      </p:sp>
      <p:pic>
        <p:nvPicPr>
          <p:cNvPr id="5" name="Picture 2" descr="Managers and Principals - Conseil en Transition Energétique at Enea">
            <a:extLst>
              <a:ext uri="{FF2B5EF4-FFF2-40B4-BE49-F238E27FC236}">
                <a16:creationId xmlns:a16="http://schemas.microsoft.com/office/drawing/2014/main" id="{BDFEE02B-2F34-4B81-9868-C2BC1B847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97" y="5905553"/>
            <a:ext cx="2298170" cy="57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9FFB5A8-1F71-410F-911F-E9F2590BD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392" y="5794623"/>
            <a:ext cx="1532467" cy="80071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196CB9B-7445-40F9-A724-2EBD743F09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66" y="3429000"/>
            <a:ext cx="1379432" cy="1379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EB07C33-1AB5-4BD9-8B41-CB196A79E7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4572000" cy="6858000"/>
          </a:xfrm>
          <a:prstGeom prst="trapezoid">
            <a:avLst>
              <a:gd name="adj" fmla="val 15417"/>
            </a:avLst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204024F-DDEA-4300-A616-F8D856831A5B}"/>
              </a:ext>
            </a:extLst>
          </p:cNvPr>
          <p:cNvSpPr txBox="1"/>
          <p:nvPr/>
        </p:nvSpPr>
        <p:spPr>
          <a:xfrm>
            <a:off x="9277550" y="6627168"/>
            <a:ext cx="29144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700" i="1" dirty="0">
                <a:solidFill>
                  <a:schemeClr val="bg1"/>
                </a:solidFill>
                <a:latin typeface="Montserrat Medium" panose="00000600000000000000" pitchFamily="2" charset="0"/>
              </a:rPr>
              <a:t>Credit: Alessio Lin</a:t>
            </a:r>
          </a:p>
        </p:txBody>
      </p:sp>
    </p:spTree>
    <p:extLst>
      <p:ext uri="{BB962C8B-B14F-4D97-AF65-F5344CB8AC3E}">
        <p14:creationId xmlns:p14="http://schemas.microsoft.com/office/powerpoint/2010/main" val="10140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F5BAC47-0A9B-4C25-8676-4715C76E763E}"/>
              </a:ext>
            </a:extLst>
          </p:cNvPr>
          <p:cNvSpPr/>
          <p:nvPr/>
        </p:nvSpPr>
        <p:spPr>
          <a:xfrm>
            <a:off x="8614831" y="265002"/>
            <a:ext cx="3251199" cy="1769533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339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791A09C-BD5A-470A-A6D9-CAA64B5313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118"/>
          <a:stretch/>
        </p:blipFill>
        <p:spPr>
          <a:xfrm>
            <a:off x="3088216" y="850393"/>
            <a:ext cx="3878902" cy="5828647"/>
          </a:xfrm>
          <a:prstGeom prst="rect">
            <a:avLst/>
          </a:prstGeom>
        </p:spPr>
      </p:pic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Types of accident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FF820BE-298F-4510-B161-1CBE21915211}"/>
              </a:ext>
            </a:extLst>
          </p:cNvPr>
          <p:cNvSpPr/>
          <p:nvPr/>
        </p:nvSpPr>
        <p:spPr>
          <a:xfrm>
            <a:off x="11171761" y="394799"/>
            <a:ext cx="364066" cy="152400"/>
          </a:xfrm>
          <a:prstGeom prst="roundRect">
            <a:avLst/>
          </a:prstGeom>
          <a:solidFill>
            <a:srgbClr val="00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BE04B-958C-42A3-8551-458FAC3105F2}"/>
              </a:ext>
            </a:extLst>
          </p:cNvPr>
          <p:cNvSpPr/>
          <p:nvPr/>
        </p:nvSpPr>
        <p:spPr>
          <a:xfrm>
            <a:off x="11171761" y="669966"/>
            <a:ext cx="364066" cy="152400"/>
          </a:xfrm>
          <a:prstGeom prst="roundRect">
            <a:avLst/>
          </a:prstGeom>
          <a:solidFill>
            <a:srgbClr val="339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E7D53D1-D9BC-42F6-A744-2891EDD3576B}"/>
              </a:ext>
            </a:extLst>
          </p:cNvPr>
          <p:cNvSpPr/>
          <p:nvPr/>
        </p:nvSpPr>
        <p:spPr>
          <a:xfrm>
            <a:off x="11171761" y="953600"/>
            <a:ext cx="364066" cy="152400"/>
          </a:xfrm>
          <a:prstGeom prst="roundRect">
            <a:avLst/>
          </a:prstGeom>
          <a:solidFill>
            <a:srgbClr val="66B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B93D007-070B-41D7-85C5-CE53FE6C7EFF}"/>
              </a:ext>
            </a:extLst>
          </p:cNvPr>
          <p:cNvSpPr/>
          <p:nvPr/>
        </p:nvSpPr>
        <p:spPr>
          <a:xfrm>
            <a:off x="11171761" y="1237234"/>
            <a:ext cx="364066" cy="152400"/>
          </a:xfrm>
          <a:prstGeom prst="roundRect">
            <a:avLst/>
          </a:prstGeom>
          <a:solidFill>
            <a:srgbClr val="98C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17D2-AF0A-4329-A0EE-C2CF48A47990}"/>
              </a:ext>
            </a:extLst>
          </p:cNvPr>
          <p:cNvSpPr/>
          <p:nvPr/>
        </p:nvSpPr>
        <p:spPr>
          <a:xfrm>
            <a:off x="11171761" y="1517739"/>
            <a:ext cx="364066" cy="152400"/>
          </a:xfrm>
          <a:prstGeom prst="roundRect">
            <a:avLst/>
          </a:prstGeom>
          <a:solidFill>
            <a:srgbClr val="CCE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AE0FCC8-384C-49F6-8899-875F3405FA9C}"/>
              </a:ext>
            </a:extLst>
          </p:cNvPr>
          <p:cNvSpPr/>
          <p:nvPr/>
        </p:nvSpPr>
        <p:spPr>
          <a:xfrm>
            <a:off x="11171761" y="1776137"/>
            <a:ext cx="364066" cy="152400"/>
          </a:xfrm>
          <a:prstGeom prst="roundRect">
            <a:avLst/>
          </a:prstGeom>
          <a:solidFill>
            <a:srgbClr val="FFF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13C4AF6-2641-474C-A89E-46608ABF0B09}"/>
              </a:ext>
            </a:extLst>
          </p:cNvPr>
          <p:cNvSpPr txBox="1"/>
          <p:nvPr/>
        </p:nvSpPr>
        <p:spPr>
          <a:xfrm>
            <a:off x="9025463" y="353521"/>
            <a:ext cx="2057400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Collision with vehicle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Collision with a fixed object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Struck pedestrian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Vehicle overturned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No collision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Others</a:t>
            </a:r>
            <a:endParaRPr lang="en-GB" sz="1200" dirty="0">
              <a:latin typeface="Montserrat Medium" panose="000006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AF785-BD25-443F-BF86-B9A5AFD6806C}"/>
              </a:ext>
            </a:extLst>
          </p:cNvPr>
          <p:cNvSpPr txBox="1"/>
          <p:nvPr/>
        </p:nvSpPr>
        <p:spPr>
          <a:xfrm>
            <a:off x="8695260" y="1678775"/>
            <a:ext cx="112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339967"/>
                </a:solidFill>
                <a:latin typeface="Montserrat Medium" panose="00000600000000000000" pitchFamily="2" charset="0"/>
                <a:cs typeface="Segoe UI Semibold" panose="020B0702040204020203" pitchFamily="34" charset="0"/>
              </a:rPr>
              <a:t>Legend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E5B65-6E58-4F1B-9B36-B741146D8069}"/>
              </a:ext>
            </a:extLst>
          </p:cNvPr>
          <p:cNvSpPr txBox="1"/>
          <p:nvPr/>
        </p:nvSpPr>
        <p:spPr>
          <a:xfrm>
            <a:off x="1023880" y="2816285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Collision with a vehicle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211D378-A89A-4F23-92C5-BF7D8DEC85EC}"/>
              </a:ext>
            </a:extLst>
          </p:cNvPr>
          <p:cNvCxnSpPr>
            <a:cxnSpLocks/>
          </p:cNvCxnSpPr>
          <p:nvPr/>
        </p:nvCxnSpPr>
        <p:spPr>
          <a:xfrm>
            <a:off x="1126066" y="3076351"/>
            <a:ext cx="2218267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3F7B546-22CA-4874-8905-A1496E465817}"/>
              </a:ext>
            </a:extLst>
          </p:cNvPr>
          <p:cNvCxnSpPr>
            <a:cxnSpLocks/>
          </p:cNvCxnSpPr>
          <p:nvPr/>
        </p:nvCxnSpPr>
        <p:spPr>
          <a:xfrm flipV="1">
            <a:off x="3335866" y="2553806"/>
            <a:ext cx="863600" cy="522545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EC693FFF-9A12-469E-A855-093214B95D14}"/>
              </a:ext>
            </a:extLst>
          </p:cNvPr>
          <p:cNvSpPr txBox="1"/>
          <p:nvPr/>
        </p:nvSpPr>
        <p:spPr>
          <a:xfrm>
            <a:off x="1126066" y="5709005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Collision with a vehicle</a:t>
            </a: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A7272876-1BC3-4C2D-A3B9-4DD6C8A37F9E}"/>
              </a:ext>
            </a:extLst>
          </p:cNvPr>
          <p:cNvCxnSpPr>
            <a:cxnSpLocks/>
          </p:cNvCxnSpPr>
          <p:nvPr/>
        </p:nvCxnSpPr>
        <p:spPr>
          <a:xfrm>
            <a:off x="1228252" y="5969071"/>
            <a:ext cx="2218267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89AF42C9-E837-42B0-93E6-494365E6F835}"/>
              </a:ext>
            </a:extLst>
          </p:cNvPr>
          <p:cNvCxnSpPr>
            <a:cxnSpLocks/>
          </p:cNvCxnSpPr>
          <p:nvPr/>
        </p:nvCxnSpPr>
        <p:spPr>
          <a:xfrm flipV="1">
            <a:off x="3438052" y="5446526"/>
            <a:ext cx="863600" cy="522545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AE19F41-F568-4841-A849-A6E093FA2442}"/>
              </a:ext>
            </a:extLst>
          </p:cNvPr>
          <p:cNvCxnSpPr>
            <a:cxnSpLocks/>
          </p:cNvCxnSpPr>
          <p:nvPr/>
        </p:nvCxnSpPr>
        <p:spPr>
          <a:xfrm flipH="1" flipV="1">
            <a:off x="5389035" y="2954784"/>
            <a:ext cx="402165" cy="296416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B2FB88A-4718-43AF-8EAF-7EA35D361A89}"/>
              </a:ext>
            </a:extLst>
          </p:cNvPr>
          <p:cNvCxnSpPr>
            <a:cxnSpLocks/>
          </p:cNvCxnSpPr>
          <p:nvPr/>
        </p:nvCxnSpPr>
        <p:spPr>
          <a:xfrm>
            <a:off x="5791200" y="3251200"/>
            <a:ext cx="2218267" cy="0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E4EABCC-ACBC-43D2-8195-56C778EAD424}"/>
              </a:ext>
            </a:extLst>
          </p:cNvPr>
          <p:cNvSpPr txBox="1"/>
          <p:nvPr/>
        </p:nvSpPr>
        <p:spPr>
          <a:xfrm>
            <a:off x="6090234" y="2999602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Collision with an object</a:t>
            </a:r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B352825F-7004-4734-84B3-14F59EF4F881}"/>
              </a:ext>
            </a:extLst>
          </p:cNvPr>
          <p:cNvCxnSpPr>
            <a:cxnSpLocks/>
          </p:cNvCxnSpPr>
          <p:nvPr/>
        </p:nvCxnSpPr>
        <p:spPr>
          <a:xfrm flipH="1" flipV="1">
            <a:off x="5243568" y="6033007"/>
            <a:ext cx="402165" cy="296416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38">
            <a:extLst>
              <a:ext uri="{FF2B5EF4-FFF2-40B4-BE49-F238E27FC236}">
                <a16:creationId xmlns:a16="http://schemas.microsoft.com/office/drawing/2014/main" id="{5A8A07B9-8E9A-4FB3-AA33-E958B7031529}"/>
              </a:ext>
            </a:extLst>
          </p:cNvPr>
          <p:cNvCxnSpPr>
            <a:cxnSpLocks/>
          </p:cNvCxnSpPr>
          <p:nvPr/>
        </p:nvCxnSpPr>
        <p:spPr>
          <a:xfrm>
            <a:off x="5645733" y="6329423"/>
            <a:ext cx="2218267" cy="0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11170E87-EBD5-41A0-8D03-531C8AC855EE}"/>
              </a:ext>
            </a:extLst>
          </p:cNvPr>
          <p:cNvSpPr txBox="1"/>
          <p:nvPr/>
        </p:nvSpPr>
        <p:spPr>
          <a:xfrm>
            <a:off x="5944767" y="6077825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Collision with an object</a:t>
            </a:r>
          </a:p>
        </p:txBody>
      </p:sp>
    </p:spTree>
    <p:extLst>
      <p:ext uri="{BB962C8B-B14F-4D97-AF65-F5344CB8AC3E}">
        <p14:creationId xmlns:p14="http://schemas.microsoft.com/office/powerpoint/2010/main" val="1580307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7F1A5F47-CD3E-44CC-BD39-F0526C6D24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3" r="32153"/>
          <a:stretch/>
        </p:blipFill>
        <p:spPr>
          <a:xfrm>
            <a:off x="2872318" y="818167"/>
            <a:ext cx="3787299" cy="5828647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F5BAC47-0A9B-4C25-8676-4715C76E763E}"/>
              </a:ext>
            </a:extLst>
          </p:cNvPr>
          <p:cNvSpPr/>
          <p:nvPr/>
        </p:nvSpPr>
        <p:spPr>
          <a:xfrm>
            <a:off x="8614831" y="265002"/>
            <a:ext cx="3251199" cy="1769533"/>
          </a:xfrm>
          <a:prstGeom prst="roundRect">
            <a:avLst>
              <a:gd name="adj" fmla="val 5662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339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contenu 4">
            <a:extLst>
              <a:ext uri="{FF2B5EF4-FFF2-40B4-BE49-F238E27FC236}">
                <a16:creationId xmlns:a16="http://schemas.microsoft.com/office/drawing/2014/main" id="{24D4C45B-1BE3-49A5-964A-25C6FFAC84C3}"/>
              </a:ext>
            </a:extLst>
          </p:cNvPr>
          <p:cNvSpPr txBox="1">
            <a:spLocks/>
          </p:cNvSpPr>
          <p:nvPr/>
        </p:nvSpPr>
        <p:spPr>
          <a:xfrm>
            <a:off x="194734" y="135731"/>
            <a:ext cx="7082952" cy="1117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300"/>
              </a:spcBef>
              <a:buFont typeface="Arial" panose="020B0604020202020204" pitchFamily="34" charset="0"/>
              <a:buNone/>
            </a:pPr>
            <a:r>
              <a:rPr lang="en-GB" dirty="0">
                <a:latin typeface="Montserrat" panose="00000500000000000000" pitchFamily="2" charset="0"/>
              </a:rPr>
              <a:t>Prevention measures // </a:t>
            </a:r>
            <a:r>
              <a:rPr lang="en-GB" sz="1800" dirty="0">
                <a:latin typeface="Montserrat Medium" panose="00000600000000000000" pitchFamily="2" charset="0"/>
              </a:rPr>
              <a:t>DCA codes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FF820BE-298F-4510-B161-1CBE21915211}"/>
              </a:ext>
            </a:extLst>
          </p:cNvPr>
          <p:cNvSpPr/>
          <p:nvPr/>
        </p:nvSpPr>
        <p:spPr>
          <a:xfrm>
            <a:off x="11171761" y="394799"/>
            <a:ext cx="364066" cy="152400"/>
          </a:xfrm>
          <a:prstGeom prst="roundRect">
            <a:avLst/>
          </a:prstGeom>
          <a:solidFill>
            <a:srgbClr val="0080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F8BE04B-958C-42A3-8551-458FAC3105F2}"/>
              </a:ext>
            </a:extLst>
          </p:cNvPr>
          <p:cNvSpPr/>
          <p:nvPr/>
        </p:nvSpPr>
        <p:spPr>
          <a:xfrm>
            <a:off x="11171761" y="669966"/>
            <a:ext cx="364066" cy="152400"/>
          </a:xfrm>
          <a:prstGeom prst="roundRect">
            <a:avLst/>
          </a:prstGeom>
          <a:solidFill>
            <a:srgbClr val="339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E7D53D1-D9BC-42F6-A744-2891EDD3576B}"/>
              </a:ext>
            </a:extLst>
          </p:cNvPr>
          <p:cNvSpPr/>
          <p:nvPr/>
        </p:nvSpPr>
        <p:spPr>
          <a:xfrm>
            <a:off x="11171761" y="953600"/>
            <a:ext cx="364066" cy="152400"/>
          </a:xfrm>
          <a:prstGeom prst="roundRect">
            <a:avLst/>
          </a:prstGeom>
          <a:solidFill>
            <a:srgbClr val="66B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7B93D007-070B-41D7-85C5-CE53FE6C7EFF}"/>
              </a:ext>
            </a:extLst>
          </p:cNvPr>
          <p:cNvSpPr/>
          <p:nvPr/>
        </p:nvSpPr>
        <p:spPr>
          <a:xfrm>
            <a:off x="11171761" y="1237234"/>
            <a:ext cx="364066" cy="152400"/>
          </a:xfrm>
          <a:prstGeom prst="roundRect">
            <a:avLst/>
          </a:prstGeom>
          <a:solidFill>
            <a:srgbClr val="98CD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DA4117D2-AF0A-4329-A0EE-C2CF48A47990}"/>
              </a:ext>
            </a:extLst>
          </p:cNvPr>
          <p:cNvSpPr/>
          <p:nvPr/>
        </p:nvSpPr>
        <p:spPr>
          <a:xfrm>
            <a:off x="11171761" y="1517739"/>
            <a:ext cx="364066" cy="152400"/>
          </a:xfrm>
          <a:prstGeom prst="roundRect">
            <a:avLst/>
          </a:prstGeom>
          <a:solidFill>
            <a:srgbClr val="CCE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AE0FCC8-384C-49F6-8899-875F3405FA9C}"/>
              </a:ext>
            </a:extLst>
          </p:cNvPr>
          <p:cNvSpPr/>
          <p:nvPr/>
        </p:nvSpPr>
        <p:spPr>
          <a:xfrm>
            <a:off x="11171761" y="1776137"/>
            <a:ext cx="364066" cy="152400"/>
          </a:xfrm>
          <a:prstGeom prst="roundRect">
            <a:avLst/>
          </a:prstGeom>
          <a:solidFill>
            <a:srgbClr val="FFF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F13C4AF6-2641-474C-A89E-46608ABF0B09}"/>
              </a:ext>
            </a:extLst>
          </p:cNvPr>
          <p:cNvSpPr txBox="1"/>
          <p:nvPr/>
        </p:nvSpPr>
        <p:spPr>
          <a:xfrm>
            <a:off x="9025463" y="353521"/>
            <a:ext cx="2057400" cy="1638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130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121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110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113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DCA Code 120</a:t>
            </a:r>
          </a:p>
          <a:p>
            <a:pPr algn="r">
              <a:spcAft>
                <a:spcPts val="900"/>
              </a:spcAft>
            </a:pPr>
            <a:r>
              <a:rPr lang="en-GB" sz="1050" dirty="0">
                <a:latin typeface="Montserrat Medium" panose="00000600000000000000" pitchFamily="2" charset="0"/>
                <a:cs typeface="Segoe UI" panose="020B0502040204020203" pitchFamily="34" charset="0"/>
              </a:rPr>
              <a:t>Others</a:t>
            </a:r>
            <a:endParaRPr lang="en-GB" sz="1200" dirty="0">
              <a:latin typeface="Montserrat Medium" panose="000006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91AF785-BD25-443F-BF86-B9A5AFD6806C}"/>
              </a:ext>
            </a:extLst>
          </p:cNvPr>
          <p:cNvSpPr txBox="1"/>
          <p:nvPr/>
        </p:nvSpPr>
        <p:spPr>
          <a:xfrm>
            <a:off x="8695260" y="1678775"/>
            <a:ext cx="1126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339967"/>
                </a:solidFill>
                <a:latin typeface="Montserrat Medium" panose="00000600000000000000" pitchFamily="2" charset="0"/>
                <a:cs typeface="Segoe UI Semibold" panose="020B0702040204020203" pitchFamily="34" charset="0"/>
              </a:rPr>
              <a:t>Legend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C7E5B65-6E58-4F1B-9B36-B741146D8069}"/>
              </a:ext>
            </a:extLst>
          </p:cNvPr>
          <p:cNvSpPr txBox="1"/>
          <p:nvPr/>
        </p:nvSpPr>
        <p:spPr>
          <a:xfrm>
            <a:off x="1363789" y="1017780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DCA Code 121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1211D378-A89A-4F23-92C5-BF7D8DEC85EC}"/>
              </a:ext>
            </a:extLst>
          </p:cNvPr>
          <p:cNvCxnSpPr>
            <a:cxnSpLocks/>
          </p:cNvCxnSpPr>
          <p:nvPr/>
        </p:nvCxnSpPr>
        <p:spPr>
          <a:xfrm>
            <a:off x="1465975" y="1277846"/>
            <a:ext cx="2218267" cy="0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C3F7B546-22CA-4874-8905-A1496E465817}"/>
              </a:ext>
            </a:extLst>
          </p:cNvPr>
          <p:cNvCxnSpPr>
            <a:cxnSpLocks/>
          </p:cNvCxnSpPr>
          <p:nvPr/>
        </p:nvCxnSpPr>
        <p:spPr>
          <a:xfrm>
            <a:off x="3679163" y="1277846"/>
            <a:ext cx="885026" cy="499529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7AE19F41-F568-4841-A849-A6E093FA2442}"/>
              </a:ext>
            </a:extLst>
          </p:cNvPr>
          <p:cNvCxnSpPr>
            <a:cxnSpLocks/>
          </p:cNvCxnSpPr>
          <p:nvPr/>
        </p:nvCxnSpPr>
        <p:spPr>
          <a:xfrm flipH="1">
            <a:off x="5243568" y="1538102"/>
            <a:ext cx="471613" cy="217126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6B2FB88A-4718-43AF-8EAF-7EA35D361A89}"/>
              </a:ext>
            </a:extLst>
          </p:cNvPr>
          <p:cNvCxnSpPr>
            <a:cxnSpLocks/>
          </p:cNvCxnSpPr>
          <p:nvPr/>
        </p:nvCxnSpPr>
        <p:spPr>
          <a:xfrm>
            <a:off x="5715180" y="1538102"/>
            <a:ext cx="1854020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BE4EABCC-ACBC-43D2-8195-56C778EAD424}"/>
              </a:ext>
            </a:extLst>
          </p:cNvPr>
          <p:cNvSpPr txBox="1"/>
          <p:nvPr/>
        </p:nvSpPr>
        <p:spPr>
          <a:xfrm>
            <a:off x="6026238" y="1277846"/>
            <a:ext cx="14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DCA Code 130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9874CA65-81FF-4192-A793-9506D2BE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705" y="1549483"/>
            <a:ext cx="1401495" cy="868243"/>
          </a:xfrm>
          <a:prstGeom prst="rect">
            <a:avLst/>
          </a:prstGeom>
          <a:ln w="19050">
            <a:solidFill>
              <a:srgbClr val="008067"/>
            </a:solidFill>
          </a:ln>
        </p:spPr>
      </p:pic>
      <p:cxnSp>
        <p:nvCxnSpPr>
          <p:cNvPr id="42" name="Connecteur droit 41">
            <a:extLst>
              <a:ext uri="{FF2B5EF4-FFF2-40B4-BE49-F238E27FC236}">
                <a16:creationId xmlns:a16="http://schemas.microsoft.com/office/drawing/2014/main" id="{53F2F42E-53AC-4062-A2D8-898FBF45B548}"/>
              </a:ext>
            </a:extLst>
          </p:cNvPr>
          <p:cNvCxnSpPr>
            <a:cxnSpLocks/>
          </p:cNvCxnSpPr>
          <p:nvPr/>
        </p:nvCxnSpPr>
        <p:spPr>
          <a:xfrm flipH="1">
            <a:off x="5438302" y="4428894"/>
            <a:ext cx="471613" cy="217126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CAF490F9-3715-4EE1-86E1-555A026AADFC}"/>
              </a:ext>
            </a:extLst>
          </p:cNvPr>
          <p:cNvCxnSpPr>
            <a:cxnSpLocks/>
          </p:cNvCxnSpPr>
          <p:nvPr/>
        </p:nvCxnSpPr>
        <p:spPr>
          <a:xfrm>
            <a:off x="5909914" y="4428894"/>
            <a:ext cx="1854020" cy="0"/>
          </a:xfrm>
          <a:prstGeom prst="line">
            <a:avLst/>
          </a:prstGeom>
          <a:ln w="19050">
            <a:solidFill>
              <a:srgbClr val="0080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B28D0FBC-1917-4CB7-805B-81A512B1D258}"/>
              </a:ext>
            </a:extLst>
          </p:cNvPr>
          <p:cNvSpPr txBox="1"/>
          <p:nvPr/>
        </p:nvSpPr>
        <p:spPr>
          <a:xfrm>
            <a:off x="6220972" y="4168638"/>
            <a:ext cx="14787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>
                <a:latin typeface="Montserrat Medium" panose="00000600000000000000" pitchFamily="2" charset="0"/>
              </a:rPr>
              <a:t>DCA Code 130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D8D8038-74B7-472D-BC25-F5D4ACF76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260" y="1284522"/>
            <a:ext cx="1029414" cy="668589"/>
          </a:xfrm>
          <a:prstGeom prst="rect">
            <a:avLst/>
          </a:prstGeom>
          <a:ln w="19050">
            <a:solidFill>
              <a:srgbClr val="339967"/>
            </a:solidFill>
          </a:ln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32132D2A-97B3-4945-9915-0BDAB9E5C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975" y="2426193"/>
            <a:ext cx="1045699" cy="620415"/>
          </a:xfrm>
          <a:prstGeom prst="rect">
            <a:avLst/>
          </a:prstGeom>
          <a:ln w="19050">
            <a:solidFill>
              <a:srgbClr val="65B465"/>
            </a:solidFill>
          </a:ln>
        </p:spPr>
      </p:pic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2AF1436B-6DFB-49FC-A0C9-956F0C324B62}"/>
              </a:ext>
            </a:extLst>
          </p:cNvPr>
          <p:cNvCxnSpPr>
            <a:cxnSpLocks/>
          </p:cNvCxnSpPr>
          <p:nvPr/>
        </p:nvCxnSpPr>
        <p:spPr>
          <a:xfrm>
            <a:off x="1482260" y="2417726"/>
            <a:ext cx="1868352" cy="0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36795D88-D9AE-4185-A289-58D7AE6E6672}"/>
              </a:ext>
            </a:extLst>
          </p:cNvPr>
          <p:cNvCxnSpPr>
            <a:cxnSpLocks/>
          </p:cNvCxnSpPr>
          <p:nvPr/>
        </p:nvCxnSpPr>
        <p:spPr>
          <a:xfrm flipV="1">
            <a:off x="3350612" y="1928537"/>
            <a:ext cx="686707" cy="483548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ZoneTexte 50">
            <a:extLst>
              <a:ext uri="{FF2B5EF4-FFF2-40B4-BE49-F238E27FC236}">
                <a16:creationId xmlns:a16="http://schemas.microsoft.com/office/drawing/2014/main" id="{7A49DB58-201A-4867-AAAB-707BE3B9FC12}"/>
              </a:ext>
            </a:extLst>
          </p:cNvPr>
          <p:cNvSpPr txBox="1"/>
          <p:nvPr/>
        </p:nvSpPr>
        <p:spPr>
          <a:xfrm>
            <a:off x="1360866" y="2168361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DCA Code 110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B39459F-A723-4EA0-B4F6-4BDDE5385F4E}"/>
              </a:ext>
            </a:extLst>
          </p:cNvPr>
          <p:cNvSpPr txBox="1"/>
          <p:nvPr/>
        </p:nvSpPr>
        <p:spPr>
          <a:xfrm>
            <a:off x="1363789" y="3963913"/>
            <a:ext cx="204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DCA Code 121</a:t>
            </a: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A00D9615-30D0-4519-8C1B-8F9713447761}"/>
              </a:ext>
            </a:extLst>
          </p:cNvPr>
          <p:cNvCxnSpPr>
            <a:cxnSpLocks/>
          </p:cNvCxnSpPr>
          <p:nvPr/>
        </p:nvCxnSpPr>
        <p:spPr>
          <a:xfrm>
            <a:off x="1465975" y="4223979"/>
            <a:ext cx="3224558" cy="0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9F2C17E9-6335-407E-A9EA-01A5AFC4B08C}"/>
              </a:ext>
            </a:extLst>
          </p:cNvPr>
          <p:cNvCxnSpPr>
            <a:cxnSpLocks/>
          </p:cNvCxnSpPr>
          <p:nvPr/>
        </p:nvCxnSpPr>
        <p:spPr>
          <a:xfrm>
            <a:off x="4684732" y="4223978"/>
            <a:ext cx="442513" cy="221659"/>
          </a:xfrm>
          <a:prstGeom prst="line">
            <a:avLst/>
          </a:prstGeom>
          <a:ln w="19050">
            <a:solidFill>
              <a:srgbClr val="339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56">
            <a:extLst>
              <a:ext uri="{FF2B5EF4-FFF2-40B4-BE49-F238E27FC236}">
                <a16:creationId xmlns:a16="http://schemas.microsoft.com/office/drawing/2014/main" id="{2D9D094A-5F1D-4446-8CEA-0A0ED1857F75}"/>
              </a:ext>
            </a:extLst>
          </p:cNvPr>
          <p:cNvCxnSpPr>
            <a:cxnSpLocks/>
          </p:cNvCxnSpPr>
          <p:nvPr/>
        </p:nvCxnSpPr>
        <p:spPr>
          <a:xfrm>
            <a:off x="1482260" y="5363859"/>
            <a:ext cx="1540340" cy="0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E69CDC6B-4228-4244-B341-12642BF1B46D}"/>
              </a:ext>
            </a:extLst>
          </p:cNvPr>
          <p:cNvCxnSpPr>
            <a:cxnSpLocks/>
          </p:cNvCxnSpPr>
          <p:nvPr/>
        </p:nvCxnSpPr>
        <p:spPr>
          <a:xfrm flipV="1">
            <a:off x="3022600" y="4470706"/>
            <a:ext cx="713610" cy="897081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990FA810-2550-4B4A-95AF-01F62387DAB0}"/>
              </a:ext>
            </a:extLst>
          </p:cNvPr>
          <p:cNvSpPr txBox="1"/>
          <p:nvPr/>
        </p:nvSpPr>
        <p:spPr>
          <a:xfrm>
            <a:off x="1360866" y="5114494"/>
            <a:ext cx="13716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Montserrat Medium" panose="00000600000000000000" pitchFamily="2" charset="0"/>
              </a:rPr>
              <a:t>DCA Code 110</a:t>
            </a: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3488E6A4-761E-4F99-8481-1A6427995372}"/>
              </a:ext>
            </a:extLst>
          </p:cNvPr>
          <p:cNvCxnSpPr>
            <a:cxnSpLocks/>
          </p:cNvCxnSpPr>
          <p:nvPr/>
        </p:nvCxnSpPr>
        <p:spPr>
          <a:xfrm flipV="1">
            <a:off x="3736210" y="4475165"/>
            <a:ext cx="661951" cy="1"/>
          </a:xfrm>
          <a:prstGeom prst="line">
            <a:avLst/>
          </a:prstGeom>
          <a:ln w="19050">
            <a:solidFill>
              <a:srgbClr val="65B4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81922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494</Words>
  <Application>Microsoft Office PowerPoint</Application>
  <PresentationFormat>Grand écran</PresentationFormat>
  <Paragraphs>135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Montserrat Light</vt:lpstr>
      <vt:lpstr>Montserrat Medium</vt:lpstr>
      <vt:lpstr>Montserrat SemiBold</vt:lpstr>
      <vt:lpstr>Segoe UI Semibold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maxime georges</dc:creator>
  <cp:lastModifiedBy>maxime georges</cp:lastModifiedBy>
  <cp:revision>41</cp:revision>
  <dcterms:created xsi:type="dcterms:W3CDTF">2022-08-08T15:27:28Z</dcterms:created>
  <dcterms:modified xsi:type="dcterms:W3CDTF">2022-08-10T17:19:31Z</dcterms:modified>
</cp:coreProperties>
</file>